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3" r:id="rId3"/>
  </p:sldMasterIdLst>
  <p:notesMasterIdLst>
    <p:notesMasterId r:id="rId45"/>
  </p:notesMasterIdLst>
  <p:handoutMasterIdLst>
    <p:handoutMasterId r:id="rId46"/>
  </p:handoutMasterIdLst>
  <p:sldIdLst>
    <p:sldId id="291" r:id="rId4"/>
    <p:sldId id="257" r:id="rId5"/>
    <p:sldId id="269" r:id="rId6"/>
    <p:sldId id="271" r:id="rId7"/>
    <p:sldId id="304" r:id="rId8"/>
    <p:sldId id="300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83" r:id="rId17"/>
    <p:sldId id="285" r:id="rId18"/>
    <p:sldId id="286" r:id="rId19"/>
    <p:sldId id="297" r:id="rId20"/>
    <p:sldId id="301" r:id="rId21"/>
    <p:sldId id="266" r:id="rId22"/>
    <p:sldId id="287" r:id="rId23"/>
    <p:sldId id="267" r:id="rId24"/>
    <p:sldId id="268" r:id="rId25"/>
    <p:sldId id="289" r:id="rId26"/>
    <p:sldId id="298" r:id="rId27"/>
    <p:sldId id="288" r:id="rId28"/>
    <p:sldId id="290" r:id="rId29"/>
    <p:sldId id="302" r:id="rId30"/>
    <p:sldId id="272" r:id="rId31"/>
    <p:sldId id="273" r:id="rId32"/>
    <p:sldId id="299" r:id="rId33"/>
    <p:sldId id="274" r:id="rId34"/>
    <p:sldId id="282" r:id="rId35"/>
    <p:sldId id="276" r:id="rId36"/>
    <p:sldId id="277" r:id="rId37"/>
    <p:sldId id="278" r:id="rId38"/>
    <p:sldId id="292" r:id="rId39"/>
    <p:sldId id="293" r:id="rId40"/>
    <p:sldId id="294" r:id="rId41"/>
    <p:sldId id="295" r:id="rId42"/>
    <p:sldId id="280" r:id="rId43"/>
    <p:sldId id="303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0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ywenderoth:Library:Mail:IMAP-mpw@mpw.deskmail.washington.edu:mail:Sent%20Messages%20(mpw).imapmbox:Attachments:182453:1:learning%20pyramid-graph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ywenderoth:Library:Mail:IMAP-mpw@mpw.deskmail.washington.edu:mail:Sent%20Messages%20(mpw).imapmbox:Attachments:182453:1:learning%20pyramid-graph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ywenderoth:Documents-laptop:mpw%20folder-Macbook:*SI:si11:my%20talk-%20HPL:chess%20grap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ywenderoth:Documents-laptop:mpw%20folder-Macbook:*SI:si11:my%20talk-%20HPL:chess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75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/>
              <a:t>Science of Learning</a:t>
            </a:r>
          </a:p>
        </c:rich>
      </c:tx>
      <c:layout>
        <c:manualLayout>
          <c:xMode val="edge"/>
          <c:yMode val="edge"/>
          <c:x val="0.372146637306579"/>
          <c:y val="0.03144663745159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58905907309531"/>
          <c:y val="0.122642004655078"/>
          <c:w val="0.856165576625565"/>
          <c:h val="0.7547192988382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0066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val>
            <c:numRef>
              <c:f>Sheet1!$A$4:$A$10</c:f>
              <c:numCache>
                <c:formatCode>General</c:formatCode>
                <c:ptCount val="7"/>
                <c:pt idx="0">
                  <c:v>90.0</c:v>
                </c:pt>
                <c:pt idx="1">
                  <c:v>75.0</c:v>
                </c:pt>
                <c:pt idx="2">
                  <c:v>50.0</c:v>
                </c:pt>
                <c:pt idx="3">
                  <c:v>30.0</c:v>
                </c:pt>
                <c:pt idx="4">
                  <c:v>20.0</c:v>
                </c:pt>
                <c:pt idx="5">
                  <c:v>10.0</c:v>
                </c:pt>
                <c:pt idx="6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140152"/>
        <c:axId val="2132934920"/>
      </c:barChart>
      <c:catAx>
        <c:axId val="2133140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32934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293492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050"/>
                  <a:t>Avg. Retention Rate</a:t>
                </a:r>
              </a:p>
            </c:rich>
          </c:tx>
          <c:layout>
            <c:manualLayout>
              <c:xMode val="edge"/>
              <c:yMode val="edge"/>
              <c:x val="0.0045662100456621"/>
              <c:y val="0.3427685336502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33140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75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/>
              <a:t>Science of Learning</a:t>
            </a:r>
          </a:p>
        </c:rich>
      </c:tx>
      <c:layout>
        <c:manualLayout>
          <c:xMode val="edge"/>
          <c:yMode val="edge"/>
          <c:x val="0.372146637306579"/>
          <c:y val="0.03144663745159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58905907309531"/>
          <c:y val="0.122642004655078"/>
          <c:w val="0.856165576625565"/>
          <c:h val="0.7547192988382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0066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val>
            <c:numRef>
              <c:f>Sheet1!$A$4:$A$10</c:f>
              <c:numCache>
                <c:formatCode>General</c:formatCode>
                <c:ptCount val="7"/>
                <c:pt idx="0">
                  <c:v>90.0</c:v>
                </c:pt>
                <c:pt idx="1">
                  <c:v>75.0</c:v>
                </c:pt>
                <c:pt idx="2">
                  <c:v>50.0</c:v>
                </c:pt>
                <c:pt idx="3">
                  <c:v>30.0</c:v>
                </c:pt>
                <c:pt idx="4">
                  <c:v>20.0</c:v>
                </c:pt>
                <c:pt idx="5">
                  <c:v>10.0</c:v>
                </c:pt>
                <c:pt idx="6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220984"/>
        <c:axId val="2134224360"/>
      </c:barChart>
      <c:catAx>
        <c:axId val="2134220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34224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422436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Avg. Retention Rate</a:t>
                </a:r>
              </a:p>
            </c:rich>
          </c:tx>
          <c:layout>
            <c:manualLayout>
              <c:xMode val="edge"/>
              <c:yMode val="edge"/>
              <c:x val="0.0296804066563529"/>
              <c:y val="0.37735964941912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34220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Master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numRef>
              <c:f>Sheet1!$B$2:$H$2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16.0</c:v>
                </c:pt>
                <c:pt idx="1">
                  <c:v>20.0</c:v>
                </c:pt>
                <c:pt idx="2">
                  <c:v>23.0</c:v>
                </c:pt>
                <c:pt idx="3">
                  <c:v>24.0</c:v>
                </c:pt>
                <c:pt idx="4">
                  <c:v>24.0</c:v>
                </c:pt>
                <c:pt idx="5">
                  <c:v>24.0</c:v>
                </c:pt>
                <c:pt idx="6">
                  <c:v>24.0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Class A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cat>
            <c:numRef>
              <c:f>Sheet1!$B$2:$H$2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8.0</c:v>
                </c:pt>
                <c:pt idx="1">
                  <c:v>13.0</c:v>
                </c:pt>
                <c:pt idx="2">
                  <c:v>17.0</c:v>
                </c:pt>
                <c:pt idx="3">
                  <c:v>20.0</c:v>
                </c:pt>
                <c:pt idx="4">
                  <c:v>23.0</c:v>
                </c:pt>
                <c:pt idx="5">
                  <c:v>25.0</c:v>
                </c:pt>
                <c:pt idx="6">
                  <c:v>25.0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Beginner</c:v>
                </c:pt>
              </c:strCache>
            </c:strRef>
          </c:tx>
          <c:spPr>
            <a:ln>
              <a:solidFill>
                <a:srgbClr val="00CF00"/>
              </a:solidFill>
            </a:ln>
          </c:spPr>
          <c:marker>
            <c:spPr>
              <a:solidFill>
                <a:srgbClr val="00CF00"/>
              </a:solidFill>
            </c:spPr>
          </c:marker>
          <c:cat>
            <c:numRef>
              <c:f>Sheet1!$B$2:$H$2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  <c:pt idx="0">
                  <c:v>4.0</c:v>
                </c:pt>
                <c:pt idx="1">
                  <c:v>7.0</c:v>
                </c:pt>
                <c:pt idx="2">
                  <c:v>10.0</c:v>
                </c:pt>
                <c:pt idx="3">
                  <c:v>13.5</c:v>
                </c:pt>
                <c:pt idx="4">
                  <c:v>17.0</c:v>
                </c:pt>
                <c:pt idx="5">
                  <c:v>19.0</c:v>
                </c:pt>
                <c:pt idx="6">
                  <c:v>21.0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286472"/>
        <c:axId val="2133075016"/>
      </c:lineChart>
      <c:catAx>
        <c:axId val="2134286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0"/>
                </a:pPr>
                <a:r>
                  <a:rPr lang="en-US" sz="2000" b="1" i="0"/>
                  <a:t>Trial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3075016"/>
        <c:crosses val="autoZero"/>
        <c:auto val="1"/>
        <c:lblAlgn val="ctr"/>
        <c:lblOffset val="100"/>
        <c:noMultiLvlLbl val="0"/>
      </c:catAx>
      <c:valAx>
        <c:axId val="2133075016"/>
        <c:scaling>
          <c:orientation val="minMax"/>
          <c:max val="25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# pieces correctly recalled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428647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45684347179358"/>
          <c:y val="0.284937007975209"/>
          <c:w val="0.192149604353374"/>
          <c:h val="0.302392730283946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812554680665"/>
          <c:y val="0.0416666666666667"/>
          <c:w val="0.618131889763779"/>
          <c:h val="0.70242672790901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Sheet1!$K$3</c:f>
              <c:strCache>
                <c:ptCount val="1"/>
                <c:pt idx="0">
                  <c:v>Master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Sheet1!$L$2:$Q$2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</c:numCache>
            </c:numRef>
          </c:xVal>
          <c:yVal>
            <c:numRef>
              <c:f>Sheet1!$L$3:$Q$3</c:f>
              <c:numCache>
                <c:formatCode>General</c:formatCode>
                <c:ptCount val="6"/>
                <c:pt idx="0">
                  <c:v>4.0</c:v>
                </c:pt>
                <c:pt idx="1">
                  <c:v>8.0</c:v>
                </c:pt>
                <c:pt idx="2">
                  <c:v>12.0</c:v>
                </c:pt>
                <c:pt idx="3">
                  <c:v>13.5</c:v>
                </c:pt>
                <c:pt idx="4">
                  <c:v>17.0</c:v>
                </c:pt>
                <c:pt idx="5">
                  <c:v>19.0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Sheet1!$K$4</c:f>
              <c:strCache>
                <c:ptCount val="1"/>
                <c:pt idx="0">
                  <c:v>Class 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Sheet1!$L$2:$Q$2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</c:numCache>
            </c:numRef>
          </c:xVal>
          <c:yVal>
            <c:numRef>
              <c:f>Sheet1!$L$4:$Q$4</c:f>
              <c:numCache>
                <c:formatCode>General</c:formatCode>
                <c:ptCount val="6"/>
                <c:pt idx="0">
                  <c:v>4.0</c:v>
                </c:pt>
                <c:pt idx="1">
                  <c:v>7.0</c:v>
                </c:pt>
                <c:pt idx="2">
                  <c:v>11.0</c:v>
                </c:pt>
                <c:pt idx="3">
                  <c:v>13.5</c:v>
                </c:pt>
                <c:pt idx="4">
                  <c:v>17.0</c:v>
                </c:pt>
                <c:pt idx="5">
                  <c:v>19.0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Sheet1!$K$5</c:f>
              <c:strCache>
                <c:ptCount val="1"/>
                <c:pt idx="0">
                  <c:v>Beginner</c:v>
                </c:pt>
              </c:strCache>
            </c:strRef>
          </c:tx>
          <c:spPr>
            <a:ln>
              <a:solidFill>
                <a:srgbClr val="00CF00"/>
              </a:solidFill>
            </a:ln>
          </c:spPr>
          <c:marker>
            <c:spPr>
              <a:solidFill>
                <a:srgbClr val="00CF00"/>
              </a:solidFill>
              <a:ln>
                <a:solidFill>
                  <a:srgbClr val="00CF00"/>
                </a:solidFill>
              </a:ln>
            </c:spPr>
          </c:marker>
          <c:xVal>
            <c:numRef>
              <c:f>Sheet1!$L$2:$Q$2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</c:numCache>
            </c:numRef>
          </c:xVal>
          <c:yVal>
            <c:numRef>
              <c:f>Sheet1!$L$5:$Q$5</c:f>
              <c:numCache>
                <c:formatCode>General</c:formatCode>
                <c:ptCount val="6"/>
                <c:pt idx="0">
                  <c:v>3.0</c:v>
                </c:pt>
                <c:pt idx="1">
                  <c:v>7.0</c:v>
                </c:pt>
                <c:pt idx="2">
                  <c:v>10.0</c:v>
                </c:pt>
                <c:pt idx="3">
                  <c:v>13.5</c:v>
                </c:pt>
                <c:pt idx="4">
                  <c:v>17.0</c:v>
                </c:pt>
                <c:pt idx="5">
                  <c:v>19.0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4358552"/>
        <c:axId val="2134365640"/>
      </c:scatterChart>
      <c:valAx>
        <c:axId val="2134358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trials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4365640"/>
        <c:crosses val="autoZero"/>
        <c:crossBetween val="midCat"/>
        <c:majorUnit val="1.0"/>
        <c:minorUnit val="0.4"/>
      </c:valAx>
      <c:valAx>
        <c:axId val="2134365640"/>
        <c:scaling>
          <c:orientation val="minMax"/>
          <c:max val="25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pieces correctly recalled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435855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 b="1" i="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8DF6D-A965-4AB2-BB3A-02F4D7ADD5E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1F333D1E-1F59-41C1-B05C-6DC05D94BD1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050" dirty="0" smtClean="0"/>
            <a:t>Listening &amp; Reading</a:t>
          </a:r>
          <a:endParaRPr lang="en-US" sz="1050" dirty="0"/>
        </a:p>
      </dgm:t>
    </dgm:pt>
    <dgm:pt modelId="{FAFDE180-CEF6-4E1F-860D-A045F5ACB657}" type="parTrans" cxnId="{7AE46AD6-DBFE-4393-AE19-592D4843237E}">
      <dgm:prSet/>
      <dgm:spPr/>
      <dgm:t>
        <a:bodyPr/>
        <a:lstStyle/>
        <a:p>
          <a:endParaRPr lang="en-US"/>
        </a:p>
      </dgm:t>
    </dgm:pt>
    <dgm:pt modelId="{E0D8326A-2032-4745-8CBF-09A6FAC5D7E3}" type="sibTrans" cxnId="{7AE46AD6-DBFE-4393-AE19-592D4843237E}">
      <dgm:prSet/>
      <dgm:spPr/>
      <dgm:t>
        <a:bodyPr/>
        <a:lstStyle/>
        <a:p>
          <a:endParaRPr lang="en-US"/>
        </a:p>
      </dgm:t>
    </dgm:pt>
    <dgm:pt modelId="{9A7C1EC5-BF83-44A4-96B2-9A1E5C072A9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000" dirty="0" smtClean="0"/>
            <a:t>Explaining</a:t>
          </a:r>
          <a:endParaRPr lang="en-US" sz="1000" dirty="0"/>
        </a:p>
      </dgm:t>
    </dgm:pt>
    <dgm:pt modelId="{47458F48-5EC9-48DC-8562-E427F6F7325A}" type="parTrans" cxnId="{1554A0D4-E4C0-4305-93C6-959F255C41A3}">
      <dgm:prSet/>
      <dgm:spPr/>
      <dgm:t>
        <a:bodyPr/>
        <a:lstStyle/>
        <a:p>
          <a:endParaRPr lang="en-US"/>
        </a:p>
      </dgm:t>
    </dgm:pt>
    <dgm:pt modelId="{3AF2D89F-5114-46A8-A261-45611222A08F}" type="sibTrans" cxnId="{1554A0D4-E4C0-4305-93C6-959F255C41A3}">
      <dgm:prSet/>
      <dgm:spPr/>
      <dgm:t>
        <a:bodyPr/>
        <a:lstStyle/>
        <a:p>
          <a:endParaRPr lang="en-US"/>
        </a:p>
      </dgm:t>
    </dgm:pt>
    <dgm:pt modelId="{2189987E-001E-413F-B5C0-2EDD044344B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000" dirty="0" smtClean="0"/>
            <a:t>Drawing</a:t>
          </a:r>
          <a:endParaRPr lang="en-US" sz="1000" dirty="0"/>
        </a:p>
      </dgm:t>
    </dgm:pt>
    <dgm:pt modelId="{01AEB2D4-08CD-4E17-B7E3-4354CECD2252}" type="parTrans" cxnId="{845AE6CB-65BE-4616-9DC1-5023D6F4D8B1}">
      <dgm:prSet/>
      <dgm:spPr/>
      <dgm:t>
        <a:bodyPr/>
        <a:lstStyle/>
        <a:p>
          <a:endParaRPr lang="en-US"/>
        </a:p>
      </dgm:t>
    </dgm:pt>
    <dgm:pt modelId="{DE09A686-3DF2-4B1F-B272-9EEA189F0039}" type="sibTrans" cxnId="{845AE6CB-65BE-4616-9DC1-5023D6F4D8B1}">
      <dgm:prSet/>
      <dgm:spPr/>
      <dgm:t>
        <a:bodyPr/>
        <a:lstStyle/>
        <a:p>
          <a:endParaRPr lang="en-US"/>
        </a:p>
      </dgm:t>
    </dgm:pt>
    <dgm:pt modelId="{3D0D9062-DA77-416E-90DF-91CE4525581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000" dirty="0" smtClean="0"/>
            <a:t>Comparing Contrasting</a:t>
          </a:r>
          <a:endParaRPr lang="en-US" sz="1000" dirty="0"/>
        </a:p>
      </dgm:t>
    </dgm:pt>
    <dgm:pt modelId="{E2BEDD07-80DE-4446-8BA8-962B4D1FE209}" type="parTrans" cxnId="{993F0F86-381E-4AB4-B7D1-CA8BBF773D78}">
      <dgm:prSet/>
      <dgm:spPr/>
      <dgm:t>
        <a:bodyPr/>
        <a:lstStyle/>
        <a:p>
          <a:endParaRPr lang="en-US"/>
        </a:p>
      </dgm:t>
    </dgm:pt>
    <dgm:pt modelId="{9D7F2270-2734-40BC-B07A-F64BBF8C387C}" type="sibTrans" cxnId="{993F0F86-381E-4AB4-B7D1-CA8BBF773D78}">
      <dgm:prSet/>
      <dgm:spPr/>
      <dgm:t>
        <a:bodyPr/>
        <a:lstStyle/>
        <a:p>
          <a:endParaRPr lang="en-US"/>
        </a:p>
      </dgm:t>
    </dgm:pt>
    <dgm:pt modelId="{4506C69C-9BDA-4A85-9080-3C7E2CCFD5C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000" dirty="0" smtClean="0"/>
            <a:t>Teaching</a:t>
          </a:r>
          <a:endParaRPr lang="en-US" sz="1000" dirty="0"/>
        </a:p>
      </dgm:t>
    </dgm:pt>
    <dgm:pt modelId="{922C24E7-1357-492A-8E47-86CDEDC2DD14}" type="parTrans" cxnId="{B0BD3659-E28B-4FF9-BE29-3DDD0440B00E}">
      <dgm:prSet/>
      <dgm:spPr/>
      <dgm:t>
        <a:bodyPr/>
        <a:lstStyle/>
        <a:p>
          <a:endParaRPr lang="en-US"/>
        </a:p>
      </dgm:t>
    </dgm:pt>
    <dgm:pt modelId="{09C19002-19DE-43A0-9323-8EE2482EE8F8}" type="sibTrans" cxnId="{B0BD3659-E28B-4FF9-BE29-3DDD0440B00E}">
      <dgm:prSet/>
      <dgm:spPr/>
      <dgm:t>
        <a:bodyPr/>
        <a:lstStyle/>
        <a:p>
          <a:endParaRPr lang="en-US"/>
        </a:p>
      </dgm:t>
    </dgm:pt>
    <dgm:pt modelId="{E62C8AC1-D19F-46A4-9C07-B6CA1B51E13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000" dirty="0" smtClean="0"/>
            <a:t>Acting/Modeling</a:t>
          </a:r>
          <a:endParaRPr lang="en-US" sz="1000" dirty="0"/>
        </a:p>
      </dgm:t>
    </dgm:pt>
    <dgm:pt modelId="{724CE5D7-3792-4916-ABB6-158223093DB3}" type="parTrans" cxnId="{AA3B1901-A1EF-4046-9A38-F12D0B72CD24}">
      <dgm:prSet/>
      <dgm:spPr/>
      <dgm:t>
        <a:bodyPr/>
        <a:lstStyle/>
        <a:p>
          <a:endParaRPr lang="en-US"/>
        </a:p>
      </dgm:t>
    </dgm:pt>
    <dgm:pt modelId="{72F0EB81-8701-46A5-8F18-261281487CDC}" type="sibTrans" cxnId="{AA3B1901-A1EF-4046-9A38-F12D0B72CD24}">
      <dgm:prSet/>
      <dgm:spPr/>
      <dgm:t>
        <a:bodyPr/>
        <a:lstStyle/>
        <a:p>
          <a:endParaRPr lang="en-US"/>
        </a:p>
      </dgm:t>
    </dgm:pt>
    <dgm:pt modelId="{812117C2-B2BF-42EE-ABDF-A5A9796326F7}" type="pres">
      <dgm:prSet presAssocID="{DDC8DF6D-A965-4AB2-BB3A-02F4D7ADD5E9}" presName="compositeShape" presStyleCnt="0">
        <dgm:presLayoutVars>
          <dgm:chMax val="7"/>
          <dgm:dir/>
          <dgm:resizeHandles val="exact"/>
        </dgm:presLayoutVars>
      </dgm:prSet>
      <dgm:spPr/>
    </dgm:pt>
    <dgm:pt modelId="{0FDDD7DF-47EC-4A1E-B556-35E9087360BD}" type="pres">
      <dgm:prSet presAssocID="{DDC8DF6D-A965-4AB2-BB3A-02F4D7ADD5E9}" presName="wedge1" presStyleLbl="node1" presStyleIdx="0" presStyleCnt="6"/>
      <dgm:spPr/>
      <dgm:t>
        <a:bodyPr/>
        <a:lstStyle/>
        <a:p>
          <a:endParaRPr lang="en-US"/>
        </a:p>
      </dgm:t>
    </dgm:pt>
    <dgm:pt modelId="{6BF2900E-E791-4634-AA49-77D7A70940D1}" type="pres">
      <dgm:prSet presAssocID="{DDC8DF6D-A965-4AB2-BB3A-02F4D7ADD5E9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26DDD-D06E-4878-B03C-B42C99FA8E6A}" type="pres">
      <dgm:prSet presAssocID="{DDC8DF6D-A965-4AB2-BB3A-02F4D7ADD5E9}" presName="wedge2" presStyleLbl="node1" presStyleIdx="1" presStyleCnt="6"/>
      <dgm:spPr/>
      <dgm:t>
        <a:bodyPr/>
        <a:lstStyle/>
        <a:p>
          <a:endParaRPr lang="en-US"/>
        </a:p>
      </dgm:t>
    </dgm:pt>
    <dgm:pt modelId="{9BA09049-1F3C-4E8E-B3FD-5E213333D951}" type="pres">
      <dgm:prSet presAssocID="{DDC8DF6D-A965-4AB2-BB3A-02F4D7ADD5E9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A1355-D4A4-454F-B5D2-3C1DE582F2B5}" type="pres">
      <dgm:prSet presAssocID="{DDC8DF6D-A965-4AB2-BB3A-02F4D7ADD5E9}" presName="wedge3" presStyleLbl="node1" presStyleIdx="2" presStyleCnt="6"/>
      <dgm:spPr/>
      <dgm:t>
        <a:bodyPr/>
        <a:lstStyle/>
        <a:p>
          <a:endParaRPr lang="en-US"/>
        </a:p>
      </dgm:t>
    </dgm:pt>
    <dgm:pt modelId="{584CB5A2-696A-4956-8F73-E633112E36B2}" type="pres">
      <dgm:prSet presAssocID="{DDC8DF6D-A965-4AB2-BB3A-02F4D7ADD5E9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DD618-594D-4ABE-BF73-807CDBD8766D}" type="pres">
      <dgm:prSet presAssocID="{DDC8DF6D-A965-4AB2-BB3A-02F4D7ADD5E9}" presName="wedge4" presStyleLbl="node1" presStyleIdx="3" presStyleCnt="6"/>
      <dgm:spPr/>
      <dgm:t>
        <a:bodyPr/>
        <a:lstStyle/>
        <a:p>
          <a:endParaRPr lang="en-US"/>
        </a:p>
      </dgm:t>
    </dgm:pt>
    <dgm:pt modelId="{EC3E6CD1-D59D-4360-B734-DA3F7D9D8E8A}" type="pres">
      <dgm:prSet presAssocID="{DDC8DF6D-A965-4AB2-BB3A-02F4D7ADD5E9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D8E99-D8F3-4861-9E5A-A61F8E21B12E}" type="pres">
      <dgm:prSet presAssocID="{DDC8DF6D-A965-4AB2-BB3A-02F4D7ADD5E9}" presName="wedge5" presStyleLbl="node1" presStyleIdx="4" presStyleCnt="6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4330A2D-8ECE-4751-8D7E-34944211A99E}" type="pres">
      <dgm:prSet presAssocID="{DDC8DF6D-A965-4AB2-BB3A-02F4D7ADD5E9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EF19D-9E7F-4CFF-8F93-3702C6A837A1}" type="pres">
      <dgm:prSet presAssocID="{DDC8DF6D-A965-4AB2-BB3A-02F4D7ADD5E9}" presName="wedge6" presStyleLbl="node1" presStyleIdx="5" presStyleCnt="6"/>
      <dgm:spPr/>
      <dgm:t>
        <a:bodyPr/>
        <a:lstStyle/>
        <a:p>
          <a:endParaRPr lang="en-US"/>
        </a:p>
      </dgm:t>
    </dgm:pt>
    <dgm:pt modelId="{C3367A89-2C8B-4047-BBD8-7D1797B84FC3}" type="pres">
      <dgm:prSet presAssocID="{DDC8DF6D-A965-4AB2-BB3A-02F4D7ADD5E9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9C997B-5C1F-4A88-B2EE-A38F21FDEADB}" type="presOf" srcId="{2189987E-001E-413F-B5C0-2EDD044344B3}" destId="{584CB5A2-696A-4956-8F73-E633112E36B2}" srcOrd="1" destOrd="0" presId="urn:microsoft.com/office/officeart/2005/8/layout/chart3"/>
    <dgm:cxn modelId="{1554A0D4-E4C0-4305-93C6-959F255C41A3}" srcId="{DDC8DF6D-A965-4AB2-BB3A-02F4D7ADD5E9}" destId="{9A7C1EC5-BF83-44A4-96B2-9A1E5C072A9D}" srcOrd="1" destOrd="0" parTransId="{47458F48-5EC9-48DC-8562-E427F6F7325A}" sibTransId="{3AF2D89F-5114-46A8-A261-45611222A08F}"/>
    <dgm:cxn modelId="{6572D024-8793-446D-B320-1CFB04D102AD}" type="presOf" srcId="{3D0D9062-DA77-416E-90DF-91CE4525581A}" destId="{AEDDD618-594D-4ABE-BF73-807CDBD8766D}" srcOrd="0" destOrd="0" presId="urn:microsoft.com/office/officeart/2005/8/layout/chart3"/>
    <dgm:cxn modelId="{7AE46AD6-DBFE-4393-AE19-592D4843237E}" srcId="{DDC8DF6D-A965-4AB2-BB3A-02F4D7ADD5E9}" destId="{1F333D1E-1F59-41C1-B05C-6DC05D94BD14}" srcOrd="0" destOrd="0" parTransId="{FAFDE180-CEF6-4E1F-860D-A045F5ACB657}" sibTransId="{E0D8326A-2032-4745-8CBF-09A6FAC5D7E3}"/>
    <dgm:cxn modelId="{838C011E-A68F-45A5-9453-5CDE172C3A35}" type="presOf" srcId="{E62C8AC1-D19F-46A4-9C07-B6CA1B51E136}" destId="{C3367A89-2C8B-4047-BBD8-7D1797B84FC3}" srcOrd="1" destOrd="0" presId="urn:microsoft.com/office/officeart/2005/8/layout/chart3"/>
    <dgm:cxn modelId="{B0BD3659-E28B-4FF9-BE29-3DDD0440B00E}" srcId="{DDC8DF6D-A965-4AB2-BB3A-02F4D7ADD5E9}" destId="{4506C69C-9BDA-4A85-9080-3C7E2CCFD5CC}" srcOrd="4" destOrd="0" parTransId="{922C24E7-1357-492A-8E47-86CDEDC2DD14}" sibTransId="{09C19002-19DE-43A0-9323-8EE2482EE8F8}"/>
    <dgm:cxn modelId="{CCD65A29-150B-4150-B515-A7500EA823ED}" type="presOf" srcId="{1F333D1E-1F59-41C1-B05C-6DC05D94BD14}" destId="{6BF2900E-E791-4634-AA49-77D7A70940D1}" srcOrd="1" destOrd="0" presId="urn:microsoft.com/office/officeart/2005/8/layout/chart3"/>
    <dgm:cxn modelId="{39ABC2E1-D07F-4A8B-A1E5-47C2FD4D2421}" type="presOf" srcId="{9A7C1EC5-BF83-44A4-96B2-9A1E5C072A9D}" destId="{D2826DDD-D06E-4878-B03C-B42C99FA8E6A}" srcOrd="0" destOrd="0" presId="urn:microsoft.com/office/officeart/2005/8/layout/chart3"/>
    <dgm:cxn modelId="{AA3B1901-A1EF-4046-9A38-F12D0B72CD24}" srcId="{DDC8DF6D-A965-4AB2-BB3A-02F4D7ADD5E9}" destId="{E62C8AC1-D19F-46A4-9C07-B6CA1B51E136}" srcOrd="5" destOrd="0" parTransId="{724CE5D7-3792-4916-ABB6-158223093DB3}" sibTransId="{72F0EB81-8701-46A5-8F18-261281487CDC}"/>
    <dgm:cxn modelId="{845AE6CB-65BE-4616-9DC1-5023D6F4D8B1}" srcId="{DDC8DF6D-A965-4AB2-BB3A-02F4D7ADD5E9}" destId="{2189987E-001E-413F-B5C0-2EDD044344B3}" srcOrd="2" destOrd="0" parTransId="{01AEB2D4-08CD-4E17-B7E3-4354CECD2252}" sibTransId="{DE09A686-3DF2-4B1F-B272-9EEA189F0039}"/>
    <dgm:cxn modelId="{C8D05152-C2AE-405A-B4C2-BDAACDE1DCB4}" type="presOf" srcId="{4506C69C-9BDA-4A85-9080-3C7E2CCFD5CC}" destId="{2E1D8E99-D8F3-4861-9E5A-A61F8E21B12E}" srcOrd="0" destOrd="0" presId="urn:microsoft.com/office/officeart/2005/8/layout/chart3"/>
    <dgm:cxn modelId="{DC6A3243-F71F-4A27-ACDA-7710E382687D}" type="presOf" srcId="{1F333D1E-1F59-41C1-B05C-6DC05D94BD14}" destId="{0FDDD7DF-47EC-4A1E-B556-35E9087360BD}" srcOrd="0" destOrd="0" presId="urn:microsoft.com/office/officeart/2005/8/layout/chart3"/>
    <dgm:cxn modelId="{E6A49534-D2F8-4976-93DB-0DA391BDB579}" type="presOf" srcId="{DDC8DF6D-A965-4AB2-BB3A-02F4D7ADD5E9}" destId="{812117C2-B2BF-42EE-ABDF-A5A9796326F7}" srcOrd="0" destOrd="0" presId="urn:microsoft.com/office/officeart/2005/8/layout/chart3"/>
    <dgm:cxn modelId="{993F0F86-381E-4AB4-B7D1-CA8BBF773D78}" srcId="{DDC8DF6D-A965-4AB2-BB3A-02F4D7ADD5E9}" destId="{3D0D9062-DA77-416E-90DF-91CE4525581A}" srcOrd="3" destOrd="0" parTransId="{E2BEDD07-80DE-4446-8BA8-962B4D1FE209}" sibTransId="{9D7F2270-2734-40BC-B07A-F64BBF8C387C}"/>
    <dgm:cxn modelId="{2B110360-3BF3-4B54-AD57-0C2106B80180}" type="presOf" srcId="{2189987E-001E-413F-B5C0-2EDD044344B3}" destId="{47FA1355-D4A4-454F-B5D2-3C1DE582F2B5}" srcOrd="0" destOrd="0" presId="urn:microsoft.com/office/officeart/2005/8/layout/chart3"/>
    <dgm:cxn modelId="{F76550B8-D489-4912-A6FB-57A11E194A6E}" type="presOf" srcId="{3D0D9062-DA77-416E-90DF-91CE4525581A}" destId="{EC3E6CD1-D59D-4360-B734-DA3F7D9D8E8A}" srcOrd="1" destOrd="0" presId="urn:microsoft.com/office/officeart/2005/8/layout/chart3"/>
    <dgm:cxn modelId="{4B7ABC9D-0108-4BEE-BBD9-93870BC7F992}" type="presOf" srcId="{E62C8AC1-D19F-46A4-9C07-B6CA1B51E136}" destId="{7A3EF19D-9E7F-4CFF-8F93-3702C6A837A1}" srcOrd="0" destOrd="0" presId="urn:microsoft.com/office/officeart/2005/8/layout/chart3"/>
    <dgm:cxn modelId="{23C4E23D-604A-4B15-BC1A-C93569CA4B9B}" type="presOf" srcId="{9A7C1EC5-BF83-44A4-96B2-9A1E5C072A9D}" destId="{9BA09049-1F3C-4E8E-B3FD-5E213333D951}" srcOrd="1" destOrd="0" presId="urn:microsoft.com/office/officeart/2005/8/layout/chart3"/>
    <dgm:cxn modelId="{4B9FFF99-8BA4-455C-81B7-4F845DD07BF5}" type="presOf" srcId="{4506C69C-9BDA-4A85-9080-3C7E2CCFD5CC}" destId="{54330A2D-8ECE-4751-8D7E-34944211A99E}" srcOrd="1" destOrd="0" presId="urn:microsoft.com/office/officeart/2005/8/layout/chart3"/>
    <dgm:cxn modelId="{F2D4D632-004D-421B-A5EE-AAD25AC22BA7}" type="presParOf" srcId="{812117C2-B2BF-42EE-ABDF-A5A9796326F7}" destId="{0FDDD7DF-47EC-4A1E-B556-35E9087360BD}" srcOrd="0" destOrd="0" presId="urn:microsoft.com/office/officeart/2005/8/layout/chart3"/>
    <dgm:cxn modelId="{205F0B7E-EA65-46FC-BADD-53C121D0858A}" type="presParOf" srcId="{812117C2-B2BF-42EE-ABDF-A5A9796326F7}" destId="{6BF2900E-E791-4634-AA49-77D7A70940D1}" srcOrd="1" destOrd="0" presId="urn:microsoft.com/office/officeart/2005/8/layout/chart3"/>
    <dgm:cxn modelId="{29D3A60C-B98D-4EDF-80D2-A383C3A8D4DC}" type="presParOf" srcId="{812117C2-B2BF-42EE-ABDF-A5A9796326F7}" destId="{D2826DDD-D06E-4878-B03C-B42C99FA8E6A}" srcOrd="2" destOrd="0" presId="urn:microsoft.com/office/officeart/2005/8/layout/chart3"/>
    <dgm:cxn modelId="{E9B77E0F-EFDA-41FD-9048-C445DE368B2E}" type="presParOf" srcId="{812117C2-B2BF-42EE-ABDF-A5A9796326F7}" destId="{9BA09049-1F3C-4E8E-B3FD-5E213333D951}" srcOrd="3" destOrd="0" presId="urn:microsoft.com/office/officeart/2005/8/layout/chart3"/>
    <dgm:cxn modelId="{5A003792-6956-44B6-803C-FC2728391158}" type="presParOf" srcId="{812117C2-B2BF-42EE-ABDF-A5A9796326F7}" destId="{47FA1355-D4A4-454F-B5D2-3C1DE582F2B5}" srcOrd="4" destOrd="0" presId="urn:microsoft.com/office/officeart/2005/8/layout/chart3"/>
    <dgm:cxn modelId="{185D9748-68FC-42B7-A931-098E11D87508}" type="presParOf" srcId="{812117C2-B2BF-42EE-ABDF-A5A9796326F7}" destId="{584CB5A2-696A-4956-8F73-E633112E36B2}" srcOrd="5" destOrd="0" presId="urn:microsoft.com/office/officeart/2005/8/layout/chart3"/>
    <dgm:cxn modelId="{E43FC7D2-F627-47DD-B3AC-B3B415D83885}" type="presParOf" srcId="{812117C2-B2BF-42EE-ABDF-A5A9796326F7}" destId="{AEDDD618-594D-4ABE-BF73-807CDBD8766D}" srcOrd="6" destOrd="0" presId="urn:microsoft.com/office/officeart/2005/8/layout/chart3"/>
    <dgm:cxn modelId="{720FDD52-80C6-4652-9381-E1A44F270060}" type="presParOf" srcId="{812117C2-B2BF-42EE-ABDF-A5A9796326F7}" destId="{EC3E6CD1-D59D-4360-B734-DA3F7D9D8E8A}" srcOrd="7" destOrd="0" presId="urn:microsoft.com/office/officeart/2005/8/layout/chart3"/>
    <dgm:cxn modelId="{95BC7022-20A5-4072-9FCD-AB49CFE81FCF}" type="presParOf" srcId="{812117C2-B2BF-42EE-ABDF-A5A9796326F7}" destId="{2E1D8E99-D8F3-4861-9E5A-A61F8E21B12E}" srcOrd="8" destOrd="0" presId="urn:microsoft.com/office/officeart/2005/8/layout/chart3"/>
    <dgm:cxn modelId="{B46A7CF8-19FD-400D-AEA5-8699036B79F0}" type="presParOf" srcId="{812117C2-B2BF-42EE-ABDF-A5A9796326F7}" destId="{54330A2D-8ECE-4751-8D7E-34944211A99E}" srcOrd="9" destOrd="0" presId="urn:microsoft.com/office/officeart/2005/8/layout/chart3"/>
    <dgm:cxn modelId="{4908F647-2C34-4D6E-9E63-C589AF35873D}" type="presParOf" srcId="{812117C2-B2BF-42EE-ABDF-A5A9796326F7}" destId="{7A3EF19D-9E7F-4CFF-8F93-3702C6A837A1}" srcOrd="10" destOrd="0" presId="urn:microsoft.com/office/officeart/2005/8/layout/chart3"/>
    <dgm:cxn modelId="{93471243-3E0A-48FE-9CC9-2B81DE6C9045}" type="presParOf" srcId="{812117C2-B2BF-42EE-ABDF-A5A9796326F7}" destId="{C3367A89-2C8B-4047-BBD8-7D1797B84FC3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DD7DF-47EC-4A1E-B556-35E9087360BD}">
      <dsp:nvSpPr>
        <dsp:cNvPr id="0" name=""/>
        <dsp:cNvSpPr/>
      </dsp:nvSpPr>
      <dsp:spPr>
        <a:xfrm>
          <a:off x="2270470" y="264089"/>
          <a:ext cx="3801808" cy="3801808"/>
        </a:xfrm>
        <a:prstGeom prst="pie">
          <a:avLst>
            <a:gd name="adj1" fmla="val 16200000"/>
            <a:gd name="adj2" fmla="val 1980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Listening &amp; Reading</a:t>
          </a:r>
          <a:endParaRPr lang="en-US" sz="1050" kern="1200" dirty="0"/>
        </a:p>
      </dsp:txBody>
      <dsp:txXfrm>
        <a:off x="4212108" y="671426"/>
        <a:ext cx="1108860" cy="814673"/>
      </dsp:txXfrm>
    </dsp:sp>
    <dsp:sp modelId="{D2826DDD-D06E-4878-B03C-B42C99FA8E6A}">
      <dsp:nvSpPr>
        <dsp:cNvPr id="0" name=""/>
        <dsp:cNvSpPr/>
      </dsp:nvSpPr>
      <dsp:spPr>
        <a:xfrm>
          <a:off x="2157321" y="460064"/>
          <a:ext cx="3801808" cy="3801808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Explaining</a:t>
          </a:r>
          <a:endParaRPr lang="en-US" sz="1000" kern="1200" dirty="0"/>
        </a:p>
      </dsp:txBody>
      <dsp:txXfrm>
        <a:off x="4759749" y="1976261"/>
        <a:ext cx="1149594" cy="769413"/>
      </dsp:txXfrm>
    </dsp:sp>
    <dsp:sp modelId="{47FA1355-D4A4-454F-B5D2-3C1DE582F2B5}">
      <dsp:nvSpPr>
        <dsp:cNvPr id="0" name=""/>
        <dsp:cNvSpPr/>
      </dsp:nvSpPr>
      <dsp:spPr>
        <a:xfrm>
          <a:off x="2157321" y="460064"/>
          <a:ext cx="3801808" cy="3801808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Drawing</a:t>
          </a:r>
          <a:endParaRPr lang="en-US" sz="1000" kern="1200" dirty="0"/>
        </a:p>
      </dsp:txBody>
      <dsp:txXfrm>
        <a:off x="4098959" y="3039863"/>
        <a:ext cx="1108860" cy="814673"/>
      </dsp:txXfrm>
    </dsp:sp>
    <dsp:sp modelId="{AEDDD618-594D-4ABE-BF73-807CDBD8766D}">
      <dsp:nvSpPr>
        <dsp:cNvPr id="0" name=""/>
        <dsp:cNvSpPr/>
      </dsp:nvSpPr>
      <dsp:spPr>
        <a:xfrm>
          <a:off x="2157321" y="460064"/>
          <a:ext cx="3801808" cy="3801808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Comparing Contrasting</a:t>
          </a:r>
          <a:endParaRPr lang="en-US" sz="1000" kern="1200" dirty="0"/>
        </a:p>
      </dsp:txBody>
      <dsp:txXfrm>
        <a:off x="2908630" y="3039863"/>
        <a:ext cx="1108860" cy="814673"/>
      </dsp:txXfrm>
    </dsp:sp>
    <dsp:sp modelId="{2E1D8E99-D8F3-4861-9E5A-A61F8E21B12E}">
      <dsp:nvSpPr>
        <dsp:cNvPr id="0" name=""/>
        <dsp:cNvSpPr/>
      </dsp:nvSpPr>
      <dsp:spPr>
        <a:xfrm>
          <a:off x="2157321" y="460064"/>
          <a:ext cx="3801808" cy="3801808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Teaching</a:t>
          </a:r>
          <a:endParaRPr lang="en-US" sz="1000" kern="1200" dirty="0"/>
        </a:p>
      </dsp:txBody>
      <dsp:txXfrm>
        <a:off x="2216158" y="1976261"/>
        <a:ext cx="1149594" cy="769413"/>
      </dsp:txXfrm>
    </dsp:sp>
    <dsp:sp modelId="{7A3EF19D-9E7F-4CFF-8F93-3702C6A837A1}">
      <dsp:nvSpPr>
        <dsp:cNvPr id="0" name=""/>
        <dsp:cNvSpPr/>
      </dsp:nvSpPr>
      <dsp:spPr>
        <a:xfrm>
          <a:off x="2157321" y="460064"/>
          <a:ext cx="3801808" cy="3801808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Acting/Modeling</a:t>
          </a:r>
          <a:endParaRPr lang="en-US" sz="1000" kern="1200" dirty="0"/>
        </a:p>
      </dsp:txBody>
      <dsp:txXfrm>
        <a:off x="2908630" y="867400"/>
        <a:ext cx="1108860" cy="814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BBD8ED-2F1A-424C-99ED-F3BD54B08750}" type="datetimeFigureOut">
              <a:rPr lang="en-US" smtClean="0"/>
              <a:t>9/26/13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F534B1-8341-48D9-9250-FDEA06A4B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21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CC719E-73F1-4398-8FCC-72AC8E6449BD}" type="datetimeFigureOut">
              <a:rPr lang="en-US" smtClean="0"/>
              <a:t>9/26/13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F6DDD5-04C5-4C6E-99AB-E411C40E7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7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B87D36-5952-464A-9C96-0D16AF0CCBA6}" type="slidenum">
              <a:rPr lang="en-US" b="0" smtClean="0"/>
              <a:pPr eaLnBrk="1" hangingPunct="1"/>
              <a:t>15</a:t>
            </a:fld>
            <a:endParaRPr lang="en-US" b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7A45-04B0-406B-BF1F-CA1AC14BC0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4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C0694-26D7-4A6F-88FB-9BB6ACCCD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0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D368B-1973-42DD-809E-CAA75C1AD2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9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6C356C7-E947-004A-B96B-7F0333EAF3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78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22617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6C356C7-E947-004A-B96B-7F0333EAF3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88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1114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84684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82626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48634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7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23ED-BDF4-4561-A200-6A03EECF75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45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7821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77837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85189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82334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20169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70616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2473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01458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8732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A5572-90BE-4EE9-93F3-36F3C803BC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27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76821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29098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6C356C7-E947-004A-B96B-7F0333EAF3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3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79823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6C356C7-E947-004A-B96B-7F0333EAF3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82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56217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81693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00249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48227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2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A445-BF0D-4856-8EAF-F5D321B60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452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16127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4568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371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27267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71514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51029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0860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553683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4755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629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8062E-85A1-4296-AA15-0B9319713B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93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07272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018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8E6F1-5E0F-4839-8411-E8E3E175BE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8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C702E-EDF4-4E21-86D3-D789A68B0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6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0CB84-5456-4318-8446-040BF42862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75632-57B2-4123-B6B8-18F75357FB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1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theme" Target="../theme/theme2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51.xml"/><Relationship Id="rId21" Type="http://schemas.openxmlformats.org/officeDocument/2006/relationships/theme" Target="../theme/theme3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7FD74E-A9D1-4321-80B4-6EC67E4115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5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defTabSz="457200"/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 defTabSz="457200"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defTabSz="457200"/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 defTabSz="457200"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2531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defTabSz="457200"/>
            <a:fld id="{99C58C90-C5E1-7D46-99FC-14132B69B902}" type="datetimeFigureOut">
              <a:rPr lang="en-US" smtClean="0">
                <a:solidFill>
                  <a:prstClr val="black"/>
                </a:solidFill>
              </a:rPr>
              <a:pPr defTabSz="457200"/>
              <a:t>9/26/13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defTabSz="457200"/>
            <a:fld id="{16C356C7-E947-004A-B96B-7F0333EAF30A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 defTabSz="457200"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191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pollev.com/khogan" TargetMode="External"/><Relationship Id="rId3" Type="http://schemas.openxmlformats.org/officeDocument/2006/relationships/hyperlink" Target="http://www.polleverywhere.com/free_text_polls/h0kHDt4ocpZLz4J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www.polleverywhere.com/multiple_choice_polls/Ga82aAOnI3nTIqF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34.png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3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534" y="846655"/>
            <a:ext cx="83142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Re-study or re-reading creates</a:t>
            </a:r>
          </a:p>
          <a:p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</a:rPr>
              <a:t> “Illusions of knowing”</a:t>
            </a:r>
          </a:p>
          <a:p>
            <a:pPr algn="ctr"/>
            <a:endParaRPr lang="en-US" sz="3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</a:rPr>
              <a:t>Most common phrase uttered by students in introductory biology. “I really knew it but I don’t know what happened on the exam.”</a:t>
            </a:r>
          </a:p>
          <a:p>
            <a:pPr algn="ctr"/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5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ss-bottom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60" y="1190273"/>
            <a:ext cx="3217273" cy="3127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644" y="342657"/>
            <a:ext cx="21537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</a:rPr>
              <a:t>Board #2</a:t>
            </a:r>
          </a:p>
        </p:txBody>
      </p:sp>
      <p:pic>
        <p:nvPicPr>
          <p:cNvPr id="12" name="P 3" descr="UW_W-Log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24600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/>
          <p:nvPr/>
        </p:nvGraphicFramePr>
        <p:xfrm>
          <a:off x="4080934" y="1190273"/>
          <a:ext cx="4936065" cy="3347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607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ke assembly plan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603" y="380902"/>
            <a:ext cx="4517149" cy="6008031"/>
          </a:xfrm>
          <a:prstGeom prst="rect">
            <a:avLst/>
          </a:prstGeom>
        </p:spPr>
      </p:pic>
      <p:pic>
        <p:nvPicPr>
          <p:cNvPr id="3" name="P 3" descr="UW_W-Log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24600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528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en-US" dirty="0" smtClean="0"/>
              <a:t>How is function of structure altered if cc breaks?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5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k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18" y="1404328"/>
            <a:ext cx="5011564" cy="40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2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build a framework?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3581400" cy="4056062"/>
          </a:xfrm>
        </p:spPr>
        <p:txBody>
          <a:bodyPr/>
          <a:lstStyle/>
          <a:p>
            <a:r>
              <a:rPr lang="en-US" dirty="0" smtClean="0"/>
              <a:t>Listen to an expert</a:t>
            </a:r>
          </a:p>
          <a:p>
            <a:r>
              <a:rPr lang="en-US" dirty="0" smtClean="0"/>
              <a:t>Read a book written by an expert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2362199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These are passive ways to learn, but they help us initially build a framework.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Be careful about having the “illusion of knowing” because the lecture or book was well organized and you “understood it”</a:t>
            </a:r>
            <a:endParaRPr lang="en-US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48768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You need EVIDENCE of your understanding…</a:t>
            </a:r>
            <a:endParaRPr lang="en-US" sz="28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0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Use the Google Earth Method.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Start with the big picture, then zoom into more details.</a:t>
            </a:r>
          </a:p>
          <a:p>
            <a:pPr lvl="1" eaLnBrk="1" hangingPunct="1"/>
            <a:r>
              <a:rPr lang="en-US" sz="2400" dirty="0" smtClean="0"/>
              <a:t>Example: “Explain what the Meiosis is”</a:t>
            </a:r>
          </a:p>
          <a:p>
            <a:pPr lvl="2" eaLnBrk="1" hangingPunct="1"/>
            <a:r>
              <a:rPr lang="en-US" sz="2000" dirty="0" smtClean="0"/>
              <a:t>BIG PICTURE: Meiosis is how gametes form</a:t>
            </a:r>
          </a:p>
          <a:p>
            <a:pPr lvl="2" eaLnBrk="1" hangingPunct="1"/>
            <a:r>
              <a:rPr lang="en-US" sz="2000" dirty="0" smtClean="0"/>
              <a:t>MORE SPECIFIC: There are two divisions that result in four haploid gametes and each is infinitely unique because of metaphase I alignments and crossing over.</a:t>
            </a:r>
          </a:p>
          <a:p>
            <a:pPr lvl="2" eaLnBrk="1" hangingPunct="1"/>
            <a:r>
              <a:rPr lang="en-US" sz="2000" dirty="0" smtClean="0"/>
              <a:t>DETAILS: </a:t>
            </a:r>
            <a:r>
              <a:rPr lang="en-US" dirty="0" smtClean="0"/>
              <a:t>IPPMATPPMAT (explain or draw each stage)</a:t>
            </a:r>
            <a:endParaRPr lang="en-US" sz="2000" dirty="0" smtClean="0"/>
          </a:p>
          <a:p>
            <a:pPr lvl="1" eaLnBrk="1" hangingPunct="1"/>
            <a:endParaRPr lang="en-US" sz="2400" dirty="0" smtClean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23431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34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Compare and contrast</a:t>
            </a:r>
          </a:p>
          <a:p>
            <a:pPr lvl="1"/>
            <a:r>
              <a:rPr lang="en-US" dirty="0"/>
              <a:t>Ex: Compare/contrast Meiosis I and Meiosis II</a:t>
            </a:r>
          </a:p>
          <a:p>
            <a:pPr lvl="1"/>
            <a:r>
              <a:rPr lang="en-US" dirty="0"/>
              <a:t>Ex: Sister chromatids vs. homologs</a:t>
            </a:r>
          </a:p>
          <a:p>
            <a:pPr lvl="1"/>
            <a:r>
              <a:rPr lang="en-US" dirty="0"/>
              <a:t>Ex: Sexual vs. asexual reproduction</a:t>
            </a:r>
          </a:p>
          <a:p>
            <a:r>
              <a:rPr lang="en-US" dirty="0" smtClean="0"/>
              <a:t>Concept maps: list all the words you can think of for a concept or chapter and connect them visually with connector words </a:t>
            </a:r>
          </a:p>
          <a:p>
            <a:pPr marL="457200" lvl="1" indent="0">
              <a:buNone/>
            </a:pPr>
            <a:r>
              <a:rPr lang="en-US" dirty="0" smtClean="0"/>
              <a:t>	Ex: substrate, product, enzyme, competitive inhibitor, allosteric inhibitor, heat, denaturation, protein, protein structure, co-enzyme, ATP, metabolism, tertiary structure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8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mapspublic.ihmc.us/rid=1105819808390_2042309625_957/Enzyme-substrate%20complex.cmap?rid=1105819808390_2042309625_957&amp;partName=html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4862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4.googleusercontent.com/huE_Rffr8W6lJ12FVFd_GgXWrUQRvXMT7cM8epzZTKMUXRACTDSdnGL8VylafX5W-Pdl6Gz2g8-1_ySDoe-UzT9DhHHH09i3Fquyyi4LGlPthmIE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9" y="3581400"/>
            <a:ext cx="4870476" cy="291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zoology.okstate.edu/zoo_lrc/biol1114/study_guides/softboard/concept-maps/Meiosis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51276"/>
            <a:ext cx="3561736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5410200"/>
            <a:ext cx="310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grabbed all of these of </a:t>
            </a:r>
            <a:r>
              <a:rPr lang="en-US" dirty="0"/>
              <a:t>G</a:t>
            </a:r>
            <a:r>
              <a:rPr lang="en-US" dirty="0" smtClean="0"/>
              <a:t>oogle in 2 minutes! Need ideas to get started? Look at examples.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0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we’ll focus on tonight: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Goudy Old Style"/>
              </a:rPr>
              <a:t>Build BOTH a deep foundation of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  <a:cs typeface="Goudy Old Style"/>
              </a:rPr>
              <a:t>factual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Goudy Old Style"/>
              </a:rPr>
              <a:t>knowledge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Goudy Old Style"/>
              </a:rPr>
              <a:t>AND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Goudy Old Style"/>
              </a:rPr>
              <a:t>strong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  <a:cs typeface="Goudy Old Style"/>
              </a:rPr>
              <a:t>conceptual framework</a:t>
            </a:r>
            <a:r>
              <a:rPr lang="en-US" dirty="0">
                <a:solidFill>
                  <a:srgbClr val="000000"/>
                </a:solidFill>
                <a:latin typeface="+mj-lt"/>
                <a:cs typeface="Goudy Old Style"/>
              </a:rPr>
              <a:t>.</a:t>
            </a:r>
          </a:p>
          <a:p>
            <a:r>
              <a:rPr lang="en-US" b="1" dirty="0" smtClean="0">
                <a:latin typeface="+mj-lt"/>
              </a:rPr>
              <a:t>Test</a:t>
            </a:r>
            <a:r>
              <a:rPr lang="en-US" dirty="0" smtClean="0">
                <a:latin typeface="+mj-lt"/>
              </a:rPr>
              <a:t> yourself to determine what you don’t know.</a:t>
            </a:r>
          </a:p>
          <a:p>
            <a:r>
              <a:rPr lang="en-US" dirty="0" smtClean="0">
                <a:latin typeface="+mj-lt"/>
              </a:rPr>
              <a:t>Give yourself lots of opportunities to be </a:t>
            </a:r>
            <a:r>
              <a:rPr lang="en-US" b="1" dirty="0" smtClean="0">
                <a:latin typeface="+mj-lt"/>
              </a:rPr>
              <a:t>wrong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and embrace the mistakes and struggle as a necessary part of learning.</a:t>
            </a:r>
          </a:p>
          <a:p>
            <a:r>
              <a:rPr lang="en-US" dirty="0" smtClean="0">
                <a:latin typeface="+mj-lt"/>
              </a:rPr>
              <a:t>Study using methods that are better because </a:t>
            </a:r>
            <a:r>
              <a:rPr lang="en-US" b="1" dirty="0" smtClean="0">
                <a:latin typeface="+mj-lt"/>
              </a:rPr>
              <a:t>cognitive science </a:t>
            </a:r>
            <a:r>
              <a:rPr lang="en-US" dirty="0" smtClean="0">
                <a:latin typeface="+mj-lt"/>
              </a:rPr>
              <a:t>provides evidence that this is “better”.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451636"/>
            <a:ext cx="561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00693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1447800"/>
            <a:ext cx="6477000" cy="1914144"/>
          </a:xfrm>
        </p:spPr>
        <p:txBody>
          <a:bodyPr/>
          <a:lstStyle/>
          <a:p>
            <a:r>
              <a:rPr lang="en-US" sz="4800" dirty="0"/>
              <a:t>How do you know when you know something?</a:t>
            </a:r>
            <a:br>
              <a:rPr lang="en-US" sz="4800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3200400"/>
            <a:ext cx="6477000" cy="1174088"/>
          </a:xfrm>
        </p:spPr>
        <p:txBody>
          <a:bodyPr/>
          <a:lstStyle/>
          <a:p>
            <a:r>
              <a:rPr lang="en-US" dirty="0" smtClean="0"/>
              <a:t>Identifying what you DON’T know is the hardest part of learning. Figuring out the answers is often the easier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9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87450"/>
            <a:ext cx="56388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3733800" y="2628900"/>
            <a:ext cx="2819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DDDDDD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Biosmart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533400" y="228600"/>
            <a:ext cx="7696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FFFFFF"/>
                </a:solidFill>
              </a:rPr>
              <a:t>A prescription </a:t>
            </a:r>
            <a:r>
              <a:rPr lang="en-US" sz="4000" dirty="0">
                <a:solidFill>
                  <a:srgbClr val="FFFFFF"/>
                </a:solidFill>
              </a:rPr>
              <a:t>for becoming a successful biology student:</a:t>
            </a:r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3429000" y="6246813"/>
            <a:ext cx="5548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</a:rPr>
              <a:t>http://www.metacafe.com/watch/2696735/did_you_know/</a:t>
            </a:r>
          </a:p>
        </p:txBody>
      </p:sp>
    </p:spTree>
    <p:extLst>
      <p:ext uri="{BB962C8B-B14F-4D97-AF65-F5344CB8AC3E}">
        <p14:creationId xmlns:p14="http://schemas.microsoft.com/office/powerpoint/2010/main" val="281874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371600"/>
            <a:ext cx="5700516" cy="4572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5193" y="304800"/>
            <a:ext cx="7313613" cy="868362"/>
          </a:xfrm>
        </p:spPr>
        <p:txBody>
          <a:bodyPr/>
          <a:lstStyle/>
          <a:p>
            <a:r>
              <a:rPr lang="en-US" sz="3600" dirty="0" smtClean="0"/>
              <a:t>Useful studying always starts with blank paper and just your brain.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019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you get stuck on is what you need to go back to the book or another resource to re-learn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8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 bwMode="auto">
          <a:xfrm>
            <a:off x="304800" y="258762"/>
            <a:ext cx="8686800" cy="884238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rPr>
              <a:t>Post- class summary: 10 minutes</a:t>
            </a:r>
            <a:endParaRPr lang="en-US" sz="4100" b="1" dirty="0">
              <a:solidFill>
                <a:schemeClr val="tx2"/>
              </a:solidFill>
              <a:latin typeface="+mj-lt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433899" y="1219200"/>
            <a:ext cx="8077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Summarize what you learned in class today on a blank piece of paper. 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Don’t simply list topics I could find on a syllabus, summarize what YOU learned and what you want to know more about.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	</a:t>
            </a:r>
            <a:r>
              <a:rPr lang="en-US" sz="2400" dirty="0" smtClean="0"/>
              <a:t>Think: Did you get any poll questions wrong that you learned from? Did you have a conversation with your group in which you were “fuzzy” on something?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5791200"/>
            <a:ext cx="3727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Keep track of any moments in class or on homework when you feel “fuzzy”. Find out more!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4343400"/>
            <a:ext cx="3505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Take out a piece of paper and do this now for a class you had today.</a:t>
            </a:r>
          </a:p>
          <a:p>
            <a:r>
              <a:rPr lang="en-US" dirty="0" smtClean="0"/>
              <a:t>	(5 min)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1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838200"/>
            <a:ext cx="7315200" cy="571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304800" y="0"/>
            <a:ext cx="8686800" cy="884238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rPr>
              <a:t>Summaries can be visual</a:t>
            </a:r>
            <a:endParaRPr lang="en-US" sz="4100" b="1" dirty="0">
              <a:solidFill>
                <a:schemeClr val="tx2"/>
              </a:solidFill>
              <a:latin typeface="+mj-lt"/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92164" name="Picture 3" descr="summary sheet 204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933575" y="228600"/>
            <a:ext cx="527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098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21603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Describe a mistake you recently made in life and one thing you learned from it.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482436"/>
              </p:ext>
            </p:extLst>
          </p:nvPr>
        </p:nvGraphicFramePr>
        <p:xfrm>
          <a:off x="685800" y="1828800"/>
          <a:ext cx="8229600" cy="12801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/>
                        <a:t>You may respond at </a:t>
                      </a:r>
                      <a:r>
                        <a:rPr lang="en-US" sz="2400" b="1" dirty="0">
                          <a:hlinkClick r:id="rId2"/>
                        </a:rPr>
                        <a:t>PollEv.com/</a:t>
                      </a:r>
                      <a:r>
                        <a:rPr lang="en-US" sz="2400" b="1" dirty="0" err="1">
                          <a:hlinkClick r:id="rId2"/>
                        </a:rPr>
                        <a:t>khogan</a:t>
                      </a:r>
                      <a:r>
                        <a:rPr lang="en-US" sz="2400" b="1" dirty="0"/>
                        <a:t> </a:t>
                      </a:r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Or Text </a:t>
                      </a:r>
                      <a:r>
                        <a:rPr lang="en-US" sz="2400" b="1" dirty="0"/>
                        <a:t>805887 and your 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message </a:t>
                      </a:r>
                      <a:r>
                        <a:rPr lang="en-US" sz="2400" b="1" dirty="0"/>
                        <a:t>to 37607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36576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Example: “805887 </a:t>
            </a:r>
            <a:r>
              <a:rPr lang="en-US" sz="2000" dirty="0"/>
              <a:t>I thought I told my husband about a meeting I had, but apparently did not. I learned we needed a shared online calendar</a:t>
            </a:r>
            <a:r>
              <a:rPr lang="en-US" sz="2000" dirty="0" smtClean="0"/>
              <a:t>.”</a:t>
            </a:r>
            <a:endParaRPr lang="en-US" sz="2000" dirty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438400" y="548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www.polleverywhere.com/free_text_polls/h0kHDt4ocpZLz4J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5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990600"/>
            <a:ext cx="5105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 smtClean="0"/>
              <a:t>“I learned that I couldn’t draw metaphase I in class today and that I need to spend more time on this concept.”</a:t>
            </a:r>
          </a:p>
          <a:p>
            <a:endParaRPr lang="en-US" sz="2400" dirty="0"/>
          </a:p>
          <a:p>
            <a:r>
              <a:rPr lang="en-US" sz="2400" dirty="0" smtClean="0"/>
              <a:t>“I got a question wrong on Mastering about the number of chromosomes in a gamete. I learned that I didn’t really understand the term haploid.”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1066800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Give yourself plenty of opportunities to be wrong. Make mistakes. Get stuck. Make it difficult. 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We learn so much from being wrong.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634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8000" dirty="0" smtClean="0"/>
              <a:t>Test yourself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3581400"/>
            <a:ext cx="60198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provides the evidence you need that you are learning and points out the “holes” in your understanding.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59965" y="5029200"/>
            <a:ext cx="5323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Did your practice exam score clue you in that you might have some “holes?</a:t>
            </a:r>
          </a:p>
          <a:p>
            <a:r>
              <a:rPr lang="en-US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Did the questions you needed to check before submitting on Mastering find some “holes”?</a:t>
            </a:r>
          </a:p>
          <a:p>
            <a:r>
              <a:rPr lang="en-US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Did sitting in class and doing poll Qs or discussions find some “holes”?</a:t>
            </a:r>
          </a:p>
          <a:p>
            <a:endParaRPr lang="en-US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2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we’ll focus on tonight: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Goudy Old Style"/>
              </a:rPr>
              <a:t>Build BOTH a deep foundation of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  <a:cs typeface="Goudy Old Style"/>
              </a:rPr>
              <a:t>factual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Goudy Old Style"/>
              </a:rPr>
              <a:t>knowledge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Goudy Old Style"/>
              </a:rPr>
              <a:t>AND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Goudy Old Style"/>
              </a:rPr>
              <a:t>strong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  <a:cs typeface="Goudy Old Style"/>
              </a:rPr>
              <a:t>conceptual framework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Goudy Old Style"/>
              </a:rPr>
              <a:t>.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Test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yourself to determine what you don’t know.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Give yourself lots of opportunities to be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wrong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and embrace the mistakes and struggle as a necessary part of learning.</a:t>
            </a:r>
          </a:p>
          <a:p>
            <a:r>
              <a:rPr lang="en-US" dirty="0" smtClean="0">
                <a:latin typeface="+mj-lt"/>
              </a:rPr>
              <a:t>Study using methods that are better because </a:t>
            </a:r>
            <a:r>
              <a:rPr lang="en-US" b="1" dirty="0" smtClean="0">
                <a:latin typeface="+mj-lt"/>
              </a:rPr>
              <a:t>cognitive science </a:t>
            </a:r>
            <a:r>
              <a:rPr lang="en-US" dirty="0" smtClean="0">
                <a:latin typeface="+mj-lt"/>
              </a:rPr>
              <a:t>provides evidence that this is “better”. </a:t>
            </a: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451636"/>
            <a:ext cx="561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√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760" y="2438400"/>
            <a:ext cx="561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√</a:t>
            </a:r>
          </a:p>
        </p:txBody>
      </p:sp>
      <p:sp>
        <p:nvSpPr>
          <p:cNvPr id="7" name="Rectangle 6"/>
          <p:cNvSpPr/>
          <p:nvPr/>
        </p:nvSpPr>
        <p:spPr>
          <a:xfrm>
            <a:off x="861763" y="3048000"/>
            <a:ext cx="561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71541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6431121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Deslauriers</a:t>
            </a:r>
            <a:r>
              <a:rPr lang="en-US" dirty="0" smtClean="0"/>
              <a:t>, </a:t>
            </a:r>
            <a:r>
              <a:rPr lang="en-US" dirty="0" err="1" smtClean="0"/>
              <a:t>Schelew</a:t>
            </a:r>
            <a:r>
              <a:rPr lang="en-US" dirty="0" smtClean="0"/>
              <a:t> &amp; </a:t>
            </a:r>
            <a:r>
              <a:rPr lang="en-US" dirty="0" err="1" smtClean="0"/>
              <a:t>Wieman</a:t>
            </a:r>
            <a:r>
              <a:rPr lang="en-US" dirty="0" smtClean="0"/>
              <a:t>  </a:t>
            </a:r>
            <a:r>
              <a:rPr lang="en-US" i="1" dirty="0" smtClean="0"/>
              <a:t>Science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0519" y="473214"/>
            <a:ext cx="551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First-year Physics sequence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181100"/>
            <a:ext cx="193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Section 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83000" y="1181100"/>
            <a:ext cx="193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Section B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82600" y="1894820"/>
            <a:ext cx="812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Week</a:t>
            </a:r>
          </a:p>
          <a:p>
            <a:pPr algn="ctr"/>
            <a:r>
              <a:rPr lang="en-US" sz="3200" dirty="0" smtClean="0"/>
              <a:t>1</a:t>
            </a:r>
          </a:p>
          <a:p>
            <a:pPr algn="ctr"/>
            <a:r>
              <a:rPr lang="en-US" sz="3200" dirty="0" smtClean="0"/>
              <a:t>2</a:t>
            </a:r>
          </a:p>
          <a:p>
            <a:pPr algn="ctr"/>
            <a:r>
              <a:rPr lang="en-US" sz="3200" dirty="0" smtClean="0"/>
              <a:t>3</a:t>
            </a:r>
          </a:p>
          <a:p>
            <a:pPr algn="ctr"/>
            <a:r>
              <a:rPr lang="en-US" sz="3200" dirty="0" smtClean="0"/>
              <a:t>4</a:t>
            </a:r>
          </a:p>
          <a:p>
            <a:pPr algn="ctr"/>
            <a:r>
              <a:rPr lang="en-US" sz="3200" dirty="0" smtClean="0"/>
              <a:t>…</a:t>
            </a:r>
          </a:p>
          <a:p>
            <a:pPr algn="ctr"/>
            <a:r>
              <a:rPr lang="en-US" sz="3200" dirty="0" smtClean="0"/>
              <a:t>11</a:t>
            </a:r>
          </a:p>
          <a:p>
            <a:pPr algn="ctr"/>
            <a:r>
              <a:rPr lang="en-US" sz="3200" dirty="0" smtClean="0"/>
              <a:t>12</a:t>
            </a:r>
          </a:p>
          <a:p>
            <a:pPr algn="ctr"/>
            <a:r>
              <a:rPr lang="en-US" sz="3200" dirty="0" smtClean="0"/>
              <a:t>13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244600" y="1780520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Instructor A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1981200" y="2242185"/>
            <a:ext cx="596900" cy="3295015"/>
          </a:xfrm>
          <a:prstGeom prst="downArrow">
            <a:avLst>
              <a:gd name="adj1" fmla="val 25532"/>
              <a:gd name="adj2" fmla="val 734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44900" y="1780520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Instructor B</a:t>
            </a:r>
            <a:endParaRPr lang="en-US" sz="2400" dirty="0"/>
          </a:p>
        </p:txBody>
      </p:sp>
      <p:sp>
        <p:nvSpPr>
          <p:cNvPr id="15" name="Down Arrow 14"/>
          <p:cNvSpPr/>
          <p:nvPr/>
        </p:nvSpPr>
        <p:spPr>
          <a:xfrm>
            <a:off x="4114800" y="2204085"/>
            <a:ext cx="596900" cy="2850515"/>
          </a:xfrm>
          <a:prstGeom prst="downArrow">
            <a:avLst>
              <a:gd name="adj1" fmla="val 25532"/>
              <a:gd name="adj2" fmla="val 7340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65300" y="5711250"/>
            <a:ext cx="35179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on Electromagnetism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765300" y="5054600"/>
            <a:ext cx="3810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13400" y="4731434"/>
            <a:ext cx="295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Verify students are academically equivalent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75300" y="5711249"/>
            <a:ext cx="356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MCQ- both instructors selected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38400" y="2667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Expert lecturer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11700" y="2438400"/>
            <a:ext cx="146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instructor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5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  <p:bldP spid="21" grpId="0"/>
      <p:bldP spid="2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350" y="640914"/>
            <a:ext cx="45085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Pre-class reading assignment</a:t>
            </a:r>
          </a:p>
          <a:p>
            <a:r>
              <a:rPr lang="en-US" sz="2000" dirty="0" smtClean="0"/>
              <a:t>Pre-class quiz ( short T/F)</a:t>
            </a:r>
          </a:p>
          <a:p>
            <a:endParaRPr lang="en-US" sz="1400" dirty="0" smtClean="0"/>
          </a:p>
          <a:p>
            <a:r>
              <a:rPr lang="en-US" sz="2000" dirty="0" smtClean="0"/>
              <a:t>Clicker question #1		2min</a:t>
            </a:r>
          </a:p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Instructor feedback		4min</a:t>
            </a:r>
          </a:p>
          <a:p>
            <a:r>
              <a:rPr lang="en-US" sz="2000" dirty="0" smtClean="0"/>
              <a:t>Clicker question #2		2 min</a:t>
            </a:r>
          </a:p>
          <a:p>
            <a:r>
              <a:rPr lang="en-US" sz="2000" dirty="0" smtClean="0">
                <a:solidFill>
                  <a:srgbClr val="F3302F"/>
                </a:solidFill>
              </a:rPr>
              <a:t>Instructor feedback		4 min</a:t>
            </a:r>
          </a:p>
          <a:p>
            <a:r>
              <a:rPr lang="en-US" sz="2000" dirty="0" smtClean="0"/>
              <a:t>Clicker question #2		2 min</a:t>
            </a:r>
          </a:p>
          <a:p>
            <a:r>
              <a:rPr lang="en-US" sz="2000" dirty="0" smtClean="0">
                <a:solidFill>
                  <a:srgbClr val="F3302F"/>
                </a:solidFill>
              </a:rPr>
              <a:t>Instructor feedback		5 min</a:t>
            </a:r>
          </a:p>
          <a:p>
            <a:r>
              <a:rPr lang="en-US" sz="2000" dirty="0" smtClean="0"/>
              <a:t>Revote Clicker Q#2		1 min</a:t>
            </a:r>
          </a:p>
          <a:p>
            <a:r>
              <a:rPr lang="en-US" sz="2000" dirty="0" smtClean="0"/>
              <a:t>Clicker questions#3		3 min</a:t>
            </a:r>
          </a:p>
          <a:p>
            <a:r>
              <a:rPr lang="en-US" sz="2000" dirty="0" smtClean="0">
                <a:solidFill>
                  <a:srgbClr val="F3302F"/>
                </a:solidFill>
              </a:rPr>
              <a:t>Instructor feedback		6 min</a:t>
            </a:r>
          </a:p>
          <a:p>
            <a:r>
              <a:rPr lang="en-US" sz="2000" dirty="0" smtClean="0"/>
              <a:t>Group Task #1				6 min</a:t>
            </a:r>
          </a:p>
          <a:p>
            <a:r>
              <a:rPr lang="en-US" sz="2000" dirty="0" smtClean="0">
                <a:solidFill>
                  <a:srgbClr val="F3302F"/>
                </a:solidFill>
              </a:rPr>
              <a:t>Instructor feedback		4 min</a:t>
            </a:r>
          </a:p>
          <a:p>
            <a:r>
              <a:rPr lang="en-US" sz="2000" dirty="0" smtClean="0"/>
              <a:t>Group Task #1				4 min</a:t>
            </a:r>
          </a:p>
          <a:p>
            <a:r>
              <a:rPr lang="en-US" sz="2000" dirty="0" smtClean="0">
                <a:solidFill>
                  <a:srgbClr val="F3302F"/>
                </a:solidFill>
              </a:rPr>
              <a:t>Instructor feedback		1 min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050" y="56138"/>
            <a:ext cx="694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New Instructor section of Physics</a:t>
            </a:r>
            <a:endParaRPr lang="en-US" sz="3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163734" y="2133600"/>
            <a:ext cx="2980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Instructor  =	25 min</a:t>
            </a:r>
          </a:p>
          <a:p>
            <a:r>
              <a:rPr lang="en-US" sz="2400" b="1" dirty="0" smtClean="0"/>
              <a:t>Students    =  	25 min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443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 3" descr="UW_W-Logo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6324600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120774"/>
              </p:ext>
            </p:extLst>
          </p:nvPr>
        </p:nvGraphicFramePr>
        <p:xfrm>
          <a:off x="1043650" y="1409700"/>
          <a:ext cx="5562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25235" y="2192156"/>
            <a:ext cx="221876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b="1" dirty="0" smtClean="0"/>
              <a:t>Audio-visual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Demonstration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Discussion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Lecture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Practice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Reading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Teaching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373533"/>
            <a:ext cx="5518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Which labels go where?</a:t>
            </a:r>
            <a:endParaRPr lang="en-US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5791200"/>
            <a:ext cx="5105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Discuss with a partner.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177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Outcome on a 12-question exam that both sets of students took??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313613" cy="4056062"/>
          </a:xfrm>
        </p:spPr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tudents with expert, experienced teacher did better</a:t>
            </a:r>
          </a:p>
          <a:p>
            <a:pPr marL="457200" lvl="1" indent="0">
              <a:buNone/>
            </a:pPr>
            <a:r>
              <a:rPr lang="en-US" i="1" dirty="0" smtClean="0"/>
              <a:t>Hold up a fist at chest level if you think this</a:t>
            </a:r>
          </a:p>
          <a:p>
            <a:r>
              <a:rPr lang="en-US" b="1" dirty="0" smtClean="0"/>
              <a:t>Students with inexperienced instructor did better</a:t>
            </a:r>
          </a:p>
          <a:p>
            <a:pPr marL="457200" lvl="1" indent="0">
              <a:buNone/>
            </a:pPr>
            <a:r>
              <a:rPr lang="en-US" i="1" dirty="0" smtClean="0"/>
              <a:t>Hold </a:t>
            </a:r>
            <a:r>
              <a:rPr lang="en-US" i="1" dirty="0"/>
              <a:t>up </a:t>
            </a:r>
            <a:r>
              <a:rPr lang="en-US" i="1" dirty="0" smtClean="0"/>
              <a:t>one finger </a:t>
            </a:r>
            <a:r>
              <a:rPr lang="en-US" i="1" dirty="0"/>
              <a:t>at chest level </a:t>
            </a:r>
            <a:r>
              <a:rPr lang="en-US" i="1" dirty="0" smtClean="0"/>
              <a:t>(preferably not the middle finger) if </a:t>
            </a:r>
            <a:r>
              <a:rPr lang="en-US" i="1" dirty="0"/>
              <a:t>you think </a:t>
            </a:r>
            <a:r>
              <a:rPr lang="en-US" i="1" dirty="0" smtClean="0"/>
              <a:t>this</a:t>
            </a:r>
            <a:endParaRPr lang="en-US" i="1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8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6431121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Deslauriers</a:t>
            </a:r>
            <a:r>
              <a:rPr lang="en-US" dirty="0" smtClean="0"/>
              <a:t>, </a:t>
            </a:r>
            <a:r>
              <a:rPr lang="en-US" dirty="0" err="1" smtClean="0"/>
              <a:t>Schelew</a:t>
            </a:r>
            <a:r>
              <a:rPr lang="en-US" dirty="0" smtClean="0"/>
              <a:t> &amp; </a:t>
            </a:r>
            <a:r>
              <a:rPr lang="en-US" dirty="0" err="1" smtClean="0"/>
              <a:t>Wieman</a:t>
            </a:r>
            <a:r>
              <a:rPr lang="en-US" dirty="0" smtClean="0"/>
              <a:t>  </a:t>
            </a:r>
            <a:r>
              <a:rPr lang="en-US" i="1" dirty="0" smtClean="0"/>
              <a:t>Science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65200" y="444501"/>
            <a:ext cx="35179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on Electromagnetism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9067" y="444500"/>
            <a:ext cx="409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12 MCQ- both instructors selected</a:t>
            </a:r>
            <a:endParaRPr lang="en-US" sz="2000" dirty="0"/>
          </a:p>
        </p:txBody>
      </p:sp>
      <p:pic>
        <p:nvPicPr>
          <p:cNvPr id="7" name="Picture 6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17" y="1219200"/>
            <a:ext cx="7759165" cy="46393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5627" y="16002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(New instructor)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295400"/>
            <a:ext cx="266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(Experienced instructor)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2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194" y="-40613"/>
            <a:ext cx="7313613" cy="1468997"/>
          </a:xfrm>
        </p:spPr>
        <p:txBody>
          <a:bodyPr/>
          <a:lstStyle/>
          <a:p>
            <a:r>
              <a:rPr lang="en-US" dirty="0" smtClean="0"/>
              <a:t>Cognitive Science of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133" y="2465717"/>
            <a:ext cx="8923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sz="3200" b="1" dirty="0">
                <a:solidFill>
                  <a:prstClr val="black"/>
                </a:solidFill>
              </a:rPr>
              <a:t>Group 1		S	S	S	S		Test 	-week	-	Test</a:t>
            </a:r>
          </a:p>
          <a:p>
            <a:pPr defTabSz="457200"/>
            <a:r>
              <a:rPr lang="en-US" sz="3200" b="1" dirty="0">
                <a:solidFill>
                  <a:prstClr val="black"/>
                </a:solidFill>
              </a:rPr>
              <a:t>	Group 2		S	S	S	T		Test 	-week-	Test</a:t>
            </a:r>
          </a:p>
          <a:p>
            <a:pPr defTabSz="457200"/>
            <a:r>
              <a:rPr lang="en-US" sz="3200" b="1" dirty="0">
                <a:solidFill>
                  <a:prstClr val="black"/>
                </a:solidFill>
              </a:rPr>
              <a:t>	Group 3		S	S	T	T		Test 	-week-	Test</a:t>
            </a:r>
          </a:p>
          <a:p>
            <a:pPr defTabSz="457200"/>
            <a:r>
              <a:rPr lang="en-US" sz="3200" b="1" dirty="0">
                <a:solidFill>
                  <a:prstClr val="black"/>
                </a:solidFill>
              </a:rPr>
              <a:t>	Group 4		S	T	T	T  	Test 	-week-	Test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237" y="5113184"/>
            <a:ext cx="6263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4400" b="1" dirty="0">
                <a:solidFill>
                  <a:prstClr val="black"/>
                </a:solidFill>
              </a:rPr>
              <a:t>“Testing Effect”-- Retrieval</a:t>
            </a:r>
          </a:p>
        </p:txBody>
      </p:sp>
      <p:pic>
        <p:nvPicPr>
          <p:cNvPr id="6" name="P 3" descr="UW_W-Logo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6324600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94417" y="1834775"/>
            <a:ext cx="90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</a:rPr>
              <a:t>1st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7219" y="1834775"/>
            <a:ext cx="75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</a:rPr>
              <a:t>2nd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3215" y="1282238"/>
            <a:ext cx="538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</a:rPr>
              <a:t>12 word pairs  Swahili-- English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40539" y="1727053"/>
            <a:ext cx="1278465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Which group did best on first test?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9676" y="1511609"/>
            <a:ext cx="927248" cy="11695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Which group did best on second test?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465717"/>
            <a:ext cx="1828800" cy="5822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989717"/>
            <a:ext cx="1828800" cy="58228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4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5" grpId="0" animBg="1"/>
      <p:bldP spid="4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 3" descr="UW_W-Logo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6324600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347133" y="2590782"/>
            <a:ext cx="8763000" cy="1320800"/>
            <a:chOff x="240" y="2217"/>
            <a:chExt cx="4320" cy="633"/>
          </a:xfrm>
        </p:grpSpPr>
        <p:sp>
          <p:nvSpPr>
            <p:cNvPr id="6" name="Text Box 96"/>
            <p:cNvSpPr txBox="1">
              <a:spLocks noChangeArrowheads="1"/>
            </p:cNvSpPr>
            <p:nvPr/>
          </p:nvSpPr>
          <p:spPr bwMode="auto">
            <a:xfrm>
              <a:off x="2076" y="2395"/>
              <a:ext cx="27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…</a:t>
              </a:r>
            </a:p>
          </p:txBody>
        </p:sp>
        <p:sp>
          <p:nvSpPr>
            <p:cNvPr id="7" name="Text Box 97"/>
            <p:cNvSpPr txBox="1">
              <a:spLocks noChangeArrowheads="1"/>
            </p:cNvSpPr>
            <p:nvPr/>
          </p:nvSpPr>
          <p:spPr bwMode="auto">
            <a:xfrm>
              <a:off x="4290" y="2395"/>
              <a:ext cx="27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…</a:t>
              </a:r>
            </a:p>
          </p:txBody>
        </p:sp>
        <p:pic>
          <p:nvPicPr>
            <p:cNvPr id="8" name="Picture 98" descr="AmericanCopper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2217"/>
              <a:ext cx="432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99"/>
            <p:cNvSpPr txBox="1">
              <a:spLocks noChangeArrowheads="1"/>
            </p:cNvSpPr>
            <p:nvPr/>
          </p:nvSpPr>
          <p:spPr bwMode="auto">
            <a:xfrm>
              <a:off x="288" y="2688"/>
              <a:ext cx="48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Copper</a:t>
              </a:r>
            </a:p>
          </p:txBody>
        </p:sp>
        <p:pic>
          <p:nvPicPr>
            <p:cNvPr id="10" name="Picture 100" descr="CoralHairstreak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2" y="2217"/>
              <a:ext cx="432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01"/>
            <p:cNvSpPr txBox="1">
              <a:spLocks noChangeArrowheads="1"/>
            </p:cNvSpPr>
            <p:nvPr/>
          </p:nvSpPr>
          <p:spPr bwMode="auto">
            <a:xfrm>
              <a:off x="1248" y="2688"/>
              <a:ext cx="48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Streak</a:t>
              </a:r>
            </a:p>
          </p:txBody>
        </p:sp>
        <p:pic>
          <p:nvPicPr>
            <p:cNvPr id="12" name="Picture 102" descr="commonwoodnymph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98" y="2217"/>
              <a:ext cx="432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03"/>
            <p:cNvSpPr txBox="1">
              <a:spLocks noChangeArrowheads="1"/>
            </p:cNvSpPr>
            <p:nvPr/>
          </p:nvSpPr>
          <p:spPr bwMode="auto">
            <a:xfrm>
              <a:off x="1728" y="2688"/>
              <a:ext cx="48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Nymph</a:t>
              </a:r>
            </a:p>
          </p:txBody>
        </p:sp>
        <p:pic>
          <p:nvPicPr>
            <p:cNvPr id="14" name="Picture 104" descr="QuestionMark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6" y="2217"/>
              <a:ext cx="432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05"/>
            <p:cNvSpPr txBox="1">
              <a:spLocks noChangeArrowheads="1"/>
            </p:cNvSpPr>
            <p:nvPr/>
          </p:nvSpPr>
          <p:spPr bwMode="auto">
            <a:xfrm>
              <a:off x="768" y="2688"/>
              <a:ext cx="48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Mark</a:t>
              </a:r>
            </a:p>
          </p:txBody>
        </p:sp>
        <p:pic>
          <p:nvPicPr>
            <p:cNvPr id="16" name="Picture 106" descr="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12" y="2217"/>
              <a:ext cx="432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07"/>
            <p:cNvSpPr txBox="1">
              <a:spLocks noChangeArrowheads="1"/>
            </p:cNvSpPr>
            <p:nvPr/>
          </p:nvSpPr>
          <p:spPr bwMode="auto">
            <a:xfrm>
              <a:off x="3984" y="2688"/>
              <a:ext cx="48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Tiger</a:t>
              </a:r>
            </a:p>
          </p:txBody>
        </p:sp>
        <p:pic>
          <p:nvPicPr>
            <p:cNvPr id="18" name="Picture 108" descr="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54" y="2217"/>
              <a:ext cx="432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09"/>
            <p:cNvSpPr txBox="1">
              <a:spLocks noChangeArrowheads="1"/>
            </p:cNvSpPr>
            <p:nvPr/>
          </p:nvSpPr>
          <p:spPr bwMode="auto">
            <a:xfrm>
              <a:off x="2496" y="2688"/>
              <a:ext cx="48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Tiger</a:t>
              </a:r>
            </a:p>
          </p:txBody>
        </p:sp>
        <p:pic>
          <p:nvPicPr>
            <p:cNvPr id="20" name="Picture 110" descr="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26" y="2217"/>
              <a:ext cx="432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11"/>
            <p:cNvSpPr txBox="1">
              <a:spLocks noChangeArrowheads="1"/>
            </p:cNvSpPr>
            <p:nvPr/>
          </p:nvSpPr>
          <p:spPr bwMode="auto">
            <a:xfrm>
              <a:off x="3504" y="2688"/>
              <a:ext cx="48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Tiger</a:t>
              </a:r>
            </a:p>
          </p:txBody>
        </p:sp>
        <p:pic>
          <p:nvPicPr>
            <p:cNvPr id="22" name="Picture 112" descr="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940" y="2217"/>
              <a:ext cx="432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113"/>
            <p:cNvSpPr txBox="1">
              <a:spLocks noChangeArrowheads="1"/>
            </p:cNvSpPr>
            <p:nvPr/>
          </p:nvSpPr>
          <p:spPr bwMode="auto">
            <a:xfrm>
              <a:off x="3024" y="2688"/>
              <a:ext cx="48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Tiger</a:t>
              </a:r>
            </a:p>
          </p:txBody>
        </p:sp>
      </p:grpSp>
      <p:sp>
        <p:nvSpPr>
          <p:cNvPr id="43" name="Text Box 117"/>
          <p:cNvSpPr txBox="1">
            <a:spLocks noChangeArrowheads="1"/>
          </p:cNvSpPr>
          <p:nvPr/>
        </p:nvSpPr>
        <p:spPr bwMode="auto">
          <a:xfrm>
            <a:off x="1332971" y="4148648"/>
            <a:ext cx="611134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Georgia" pitchFamily="35" charset="0"/>
              </a:rPr>
              <a:t>Interleaved                         OR                            Blocked      </a:t>
            </a:r>
            <a:endParaRPr lang="en-US" sz="2000" dirty="0">
              <a:latin typeface="Georgia" pitchFamily="35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2504" y="152400"/>
            <a:ext cx="5744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Does choosing the order of topics to study matter?</a:t>
            </a:r>
            <a:endParaRPr lang="en-US" sz="4400" dirty="0"/>
          </a:p>
        </p:txBody>
      </p:sp>
      <p:sp>
        <p:nvSpPr>
          <p:cNvPr id="25" name="Rectangle 24"/>
          <p:cNvSpPr/>
          <p:nvPr/>
        </p:nvSpPr>
        <p:spPr>
          <a:xfrm>
            <a:off x="2477818" y="6324600"/>
            <a:ext cx="4966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cs typeface="ＭＳ Ｐゴシック" pitchFamily="35" charset="-128"/>
              </a:rPr>
              <a:t>Birnbaum</a:t>
            </a:r>
            <a:r>
              <a:rPr lang="en-US" sz="2000" b="1" dirty="0" smtClean="0">
                <a:cs typeface="ＭＳ Ｐゴシック" pitchFamily="35" charset="-128"/>
              </a:rPr>
              <a:t>, </a:t>
            </a:r>
            <a:r>
              <a:rPr lang="en-US" sz="2000" b="1" dirty="0" err="1" smtClean="0">
                <a:cs typeface="ＭＳ Ｐゴシック" pitchFamily="35" charset="-128"/>
              </a:rPr>
              <a:t>Kornell</a:t>
            </a:r>
            <a:r>
              <a:rPr lang="en-US" sz="2000" b="1" dirty="0" smtClean="0">
                <a:cs typeface="ＭＳ Ｐゴシック" pitchFamily="35" charset="-128"/>
              </a:rPr>
              <a:t>, </a:t>
            </a:r>
            <a:r>
              <a:rPr lang="en-US" sz="2000" b="1" dirty="0" err="1" smtClean="0">
                <a:cs typeface="ＭＳ Ｐゴシック" pitchFamily="35" charset="-128"/>
              </a:rPr>
              <a:t>Bjork</a:t>
            </a:r>
            <a:r>
              <a:rPr lang="en-US" sz="2000" b="1" dirty="0" smtClean="0">
                <a:cs typeface="ＭＳ Ｐゴシック" pitchFamily="35" charset="-128"/>
              </a:rPr>
              <a:t>, &amp; </a:t>
            </a:r>
            <a:r>
              <a:rPr lang="en-US" sz="2000" b="1" dirty="0" err="1" smtClean="0">
                <a:cs typeface="ＭＳ Ｐゴシック" pitchFamily="35" charset="-128"/>
              </a:rPr>
              <a:t>Bjork</a:t>
            </a:r>
            <a:r>
              <a:rPr lang="en-US" sz="2000" b="1" dirty="0" smtClean="0">
                <a:cs typeface="ＭＳ Ｐゴシック" pitchFamily="35" charset="-128"/>
              </a:rPr>
              <a:t> (2009</a:t>
            </a:r>
            <a:r>
              <a:rPr lang="en-US" dirty="0" smtClean="0">
                <a:cs typeface="ＭＳ Ｐゴシック" pitchFamily="35" charset="-128"/>
              </a:rPr>
              <a:t>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51308" y="2057400"/>
            <a:ext cx="479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16 different types of butterflies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084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33800" y="152400"/>
            <a:ext cx="3581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Please identify the </a:t>
            </a:r>
            <a:r>
              <a:rPr lang="en-US" sz="1800" dirty="0" smtClean="0"/>
              <a:t>image.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/>
              <a:t>Which of the following is it</a:t>
            </a:r>
            <a:r>
              <a:rPr lang="en-US" sz="1800" dirty="0" smtClean="0"/>
              <a:t>?</a:t>
            </a:r>
          </a:p>
          <a:p>
            <a:pPr lvl="1"/>
            <a:r>
              <a:rPr lang="en-US" dirty="0" smtClean="0"/>
              <a:t>Admiral</a:t>
            </a:r>
          </a:p>
          <a:p>
            <a:pPr lvl="1"/>
            <a:r>
              <a:rPr lang="en-US" dirty="0" smtClean="0"/>
              <a:t>American</a:t>
            </a:r>
          </a:p>
          <a:p>
            <a:pPr lvl="1"/>
            <a:r>
              <a:rPr lang="en-US" dirty="0" smtClean="0"/>
              <a:t>Baltimore</a:t>
            </a:r>
          </a:p>
          <a:p>
            <a:pPr lvl="1"/>
            <a:r>
              <a:rPr lang="en-US" dirty="0" smtClean="0"/>
              <a:t>Cooper</a:t>
            </a:r>
          </a:p>
          <a:p>
            <a:pPr lvl="1"/>
            <a:r>
              <a:rPr lang="en-US" dirty="0" smtClean="0"/>
              <a:t>Eastern Tiger</a:t>
            </a:r>
          </a:p>
          <a:p>
            <a:pPr lvl="1"/>
            <a:r>
              <a:rPr lang="en-US" dirty="0" smtClean="0"/>
              <a:t>Hairstreak</a:t>
            </a:r>
          </a:p>
          <a:p>
            <a:pPr lvl="1"/>
            <a:r>
              <a:rPr lang="en-US" dirty="0" smtClean="0"/>
              <a:t>Harvester</a:t>
            </a:r>
          </a:p>
          <a:p>
            <a:pPr lvl="1"/>
            <a:r>
              <a:rPr lang="en-US" dirty="0" smtClean="0"/>
              <a:t>Mark</a:t>
            </a:r>
          </a:p>
          <a:p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2494263" y="6262187"/>
            <a:ext cx="4966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cs typeface="ＭＳ Ｐゴシック" pitchFamily="35" charset="-128"/>
              </a:rPr>
              <a:t>Birnbaum</a:t>
            </a:r>
            <a:r>
              <a:rPr lang="en-US" sz="2000" b="1" dirty="0" smtClean="0">
                <a:cs typeface="ＭＳ Ｐゴシック" pitchFamily="35" charset="-128"/>
              </a:rPr>
              <a:t>, </a:t>
            </a:r>
            <a:r>
              <a:rPr lang="en-US" sz="2000" b="1" dirty="0" err="1" smtClean="0">
                <a:cs typeface="ＭＳ Ｐゴシック" pitchFamily="35" charset="-128"/>
              </a:rPr>
              <a:t>Kornell</a:t>
            </a:r>
            <a:r>
              <a:rPr lang="en-US" sz="2000" b="1" dirty="0" smtClean="0">
                <a:cs typeface="ＭＳ Ｐゴシック" pitchFamily="35" charset="-128"/>
              </a:rPr>
              <a:t>, </a:t>
            </a:r>
            <a:r>
              <a:rPr lang="en-US" sz="2000" b="1" dirty="0" err="1" smtClean="0">
                <a:cs typeface="ＭＳ Ｐゴシック" pitchFamily="35" charset="-128"/>
              </a:rPr>
              <a:t>Bjork</a:t>
            </a:r>
            <a:r>
              <a:rPr lang="en-US" sz="2000" b="1" dirty="0" smtClean="0">
                <a:cs typeface="ＭＳ Ｐゴシック" pitchFamily="35" charset="-128"/>
              </a:rPr>
              <a:t>, &amp; </a:t>
            </a:r>
            <a:r>
              <a:rPr lang="en-US" sz="2000" b="1" dirty="0" err="1" smtClean="0">
                <a:cs typeface="ＭＳ Ｐゴシック" pitchFamily="35" charset="-128"/>
              </a:rPr>
              <a:t>Bjork</a:t>
            </a:r>
            <a:r>
              <a:rPr lang="en-US" sz="2000" b="1" dirty="0" smtClean="0">
                <a:cs typeface="ＭＳ Ｐゴシック" pitchFamily="35" charset="-128"/>
              </a:rPr>
              <a:t> (2009</a:t>
            </a:r>
            <a:r>
              <a:rPr lang="en-US" dirty="0" smtClean="0">
                <a:cs typeface="ＭＳ Ｐゴシック" pitchFamily="35" charset="-128"/>
              </a:rPr>
              <a:t>)</a:t>
            </a:r>
            <a:endParaRPr lang="en-US" dirty="0"/>
          </a:p>
        </p:txBody>
      </p:sp>
      <p:pic>
        <p:nvPicPr>
          <p:cNvPr id="7" name="P 3" descr="UW_W-Log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24600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38200" y="5421622"/>
            <a:ext cx="768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www.polleverywhere.com/multiple_choice_polls/Ga82aAOnI3nTIqF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79562" y="783412"/>
            <a:ext cx="198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Painted Lady</a:t>
            </a:r>
          </a:p>
          <a:p>
            <a:pPr lvl="1"/>
            <a:r>
              <a:rPr lang="en-US" dirty="0"/>
              <a:t>Pine Elfin </a:t>
            </a:r>
          </a:p>
          <a:p>
            <a:pPr lvl="1"/>
            <a:r>
              <a:rPr lang="en-US" dirty="0" err="1"/>
              <a:t>Pipevine</a:t>
            </a:r>
            <a:endParaRPr lang="en-US" dirty="0"/>
          </a:p>
          <a:p>
            <a:pPr lvl="1"/>
            <a:r>
              <a:rPr lang="en-US" dirty="0" err="1"/>
              <a:t>Spright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Tipper</a:t>
            </a:r>
          </a:p>
          <a:p>
            <a:pPr lvl="1"/>
            <a:r>
              <a:rPr lang="en-US" dirty="0"/>
              <a:t>Tree Satyr</a:t>
            </a:r>
          </a:p>
          <a:p>
            <a:pPr lvl="1"/>
            <a:r>
              <a:rPr lang="en-US" dirty="0"/>
              <a:t>Viceroy</a:t>
            </a:r>
          </a:p>
          <a:p>
            <a:pPr lvl="1"/>
            <a:r>
              <a:rPr lang="en-US" dirty="0"/>
              <a:t> Wood Nymph.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3733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Did students that studied with interleaving or blocking do better?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671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71499" y="1883143"/>
            <a:ext cx="3666067" cy="3646346"/>
            <a:chOff x="336" y="636"/>
            <a:chExt cx="2544" cy="1931"/>
          </a:xfrm>
        </p:grpSpPr>
        <p:graphicFrame>
          <p:nvGraphicFramePr>
            <p:cNvPr id="5" name="Object 3"/>
            <p:cNvGraphicFramePr>
              <a:graphicFrameLocks noChangeAspect="1"/>
            </p:cNvGraphicFramePr>
            <p:nvPr/>
          </p:nvGraphicFramePr>
          <p:xfrm>
            <a:off x="336" y="636"/>
            <a:ext cx="2544" cy="19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" r:id="rId3" imgW="5333559" imgH="4419235" progId="Excel.Sheet.8">
                    <p:embed/>
                  </p:oleObj>
                </mc:Choice>
                <mc:Fallback>
                  <p:oleObj r:id="rId3" imgW="5333559" imgH="4419235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636"/>
                          <a:ext cx="2544" cy="19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128" y="1440"/>
              <a:ext cx="1368" cy="628"/>
              <a:chOff x="1128" y="1440"/>
              <a:chExt cx="1368" cy="628"/>
            </a:xfrm>
          </p:grpSpPr>
          <p:sp>
            <p:nvSpPr>
              <p:cNvPr id="7" name="Text Box 9"/>
              <p:cNvSpPr txBox="1">
                <a:spLocks noChangeArrowheads="1"/>
              </p:cNvSpPr>
              <p:nvPr/>
            </p:nvSpPr>
            <p:spPr bwMode="auto">
              <a:xfrm>
                <a:off x="1128" y="1440"/>
                <a:ext cx="312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dirty="0"/>
                  <a:t>38</a:t>
                </a:r>
              </a:p>
            </p:txBody>
          </p:sp>
          <p:sp>
            <p:nvSpPr>
              <p:cNvPr id="8" name="Text Box 11"/>
              <p:cNvSpPr txBox="1">
                <a:spLocks noChangeArrowheads="1"/>
              </p:cNvSpPr>
              <p:nvPr/>
            </p:nvSpPr>
            <p:spPr bwMode="auto">
              <a:xfrm>
                <a:off x="2160" y="1872"/>
                <a:ext cx="336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solidFill>
                      <a:srgbClr val="000000"/>
                    </a:solidFill>
                  </a:rPr>
                  <a:t>19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93133" y="355599"/>
            <a:ext cx="462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Student’s Perception- What worked best?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21200" y="897458"/>
            <a:ext cx="462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Actual results</a:t>
            </a:r>
            <a:endParaRPr lang="en-US" sz="3600" b="1" dirty="0"/>
          </a:p>
        </p:txBody>
      </p:sp>
      <p:graphicFrame>
        <p:nvGraphicFramePr>
          <p:cNvPr id="47107" name="Object 4"/>
          <p:cNvGraphicFramePr>
            <a:graphicFrameLocks noChangeAspect="1"/>
          </p:cNvGraphicFramePr>
          <p:nvPr/>
        </p:nvGraphicFramePr>
        <p:xfrm>
          <a:off x="4525427" y="1883143"/>
          <a:ext cx="4484735" cy="364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Chart" r:id="rId5" imgW="4089400" imgH="3213100" progId="Excel.Sheet.8">
                  <p:embed/>
                </p:oleObj>
              </mc:Choice>
              <mc:Fallback>
                <p:oleObj name="Chart" r:id="rId5" imgW="4089400" imgH="3213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427" y="1883143"/>
                        <a:ext cx="4484735" cy="36463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043663" y="6262187"/>
            <a:ext cx="4966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cs typeface="ＭＳ Ｐゴシック" pitchFamily="35" charset="-128"/>
              </a:rPr>
              <a:t>Birnbaum</a:t>
            </a:r>
            <a:r>
              <a:rPr lang="en-US" sz="2000" b="1" dirty="0" smtClean="0">
                <a:cs typeface="ＭＳ Ｐゴシック" pitchFamily="35" charset="-128"/>
              </a:rPr>
              <a:t>, </a:t>
            </a:r>
            <a:r>
              <a:rPr lang="en-US" sz="2000" b="1" dirty="0" err="1" smtClean="0">
                <a:cs typeface="ＭＳ Ｐゴシック" pitchFamily="35" charset="-128"/>
              </a:rPr>
              <a:t>Kornell</a:t>
            </a:r>
            <a:r>
              <a:rPr lang="en-US" sz="2000" b="1" dirty="0" smtClean="0">
                <a:cs typeface="ＭＳ Ｐゴシック" pitchFamily="35" charset="-128"/>
              </a:rPr>
              <a:t>, </a:t>
            </a:r>
            <a:r>
              <a:rPr lang="en-US" sz="2000" b="1" dirty="0" err="1" smtClean="0">
                <a:cs typeface="ＭＳ Ｐゴシック" pitchFamily="35" charset="-128"/>
              </a:rPr>
              <a:t>Bjork</a:t>
            </a:r>
            <a:r>
              <a:rPr lang="en-US" sz="2000" b="1" dirty="0" smtClean="0">
                <a:cs typeface="ＭＳ Ｐゴシック" pitchFamily="35" charset="-128"/>
              </a:rPr>
              <a:t>, &amp; </a:t>
            </a:r>
            <a:r>
              <a:rPr lang="en-US" sz="2000" b="1" dirty="0" err="1" smtClean="0">
                <a:cs typeface="ＭＳ Ｐゴシック" pitchFamily="35" charset="-128"/>
              </a:rPr>
              <a:t>Bjork</a:t>
            </a:r>
            <a:r>
              <a:rPr lang="en-US" sz="2000" b="1" dirty="0" smtClean="0">
                <a:cs typeface="ＭＳ Ｐゴシック" pitchFamily="35" charset="-128"/>
              </a:rPr>
              <a:t> (2009</a:t>
            </a:r>
            <a:r>
              <a:rPr lang="en-US" dirty="0" smtClean="0">
                <a:cs typeface="ＭＳ Ｐゴシック" pitchFamily="35" charset="-128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4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2800" smtClean="0"/>
              <a:t>It is not the number of times we listen or read information that helps us learn, it is the number of times we attempt to retrieve it.</a:t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0" y="35814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ideas?</a:t>
            </a:r>
          </a:p>
          <a:p>
            <a:r>
              <a:rPr lang="en-US" sz="2400" dirty="0" smtClean="0"/>
              <a:t>See next few slides.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322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621755"/>
              </p:ext>
            </p:extLst>
          </p:nvPr>
        </p:nvGraphicFramePr>
        <p:xfrm>
          <a:off x="914400" y="2243296"/>
          <a:ext cx="7313612" cy="30397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56806"/>
                <a:gridCol w="3656806"/>
              </a:tblGrid>
              <a:tr h="6623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Recall information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(Don’t spend all your time here!)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Who, what, when, where 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Define/Name….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List the components…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Explain Ideas or Concepts 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Draw an image that comes to mind…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How would you illustrate, outline, diagram….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Write in own words/Explain to neighbor…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Explain what this figure is showing.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What is the most unclear point from the unit/today’s session?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Google Earth method: Big idea</a:t>
                      </a:r>
                      <a:r>
                        <a:rPr lang="en-US" sz="12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1200" dirty="0">
                          <a:effectLst/>
                        </a:rPr>
                        <a:t> a more specific statement </a:t>
                      </a:r>
                      <a:r>
                        <a:rPr lang="en-US" sz="12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1200" dirty="0">
                          <a:effectLst/>
                        </a:rPr>
                        <a:t> details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Draw a graph that depicts…..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Summarize what you learned today.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Why is this topic important?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Can you make paper cut-outs and move them around?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4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251306"/>
              </p:ext>
            </p:extLst>
          </p:nvPr>
        </p:nvGraphicFramePr>
        <p:xfrm>
          <a:off x="914400" y="1842929"/>
          <a:ext cx="7313612" cy="38404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56806"/>
                <a:gridCol w="3656806"/>
              </a:tblGrid>
              <a:tr h="2011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Comparing to something familiar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Explain why this topic could be linked to something relevant to your daily life.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Come up with a metaphor or analogy for this structure/process , etc. 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____ is the same as ______ 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Think of a way to model the concept with everyday objects. 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Pretend you need to explain it to an 8 year old. You can’t use fancy terminology—you must use familiar words and convey meaning and importance.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Connecting to another topic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How does this connect with other topics we have explored/you know about?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How is this similar or different to _______?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What does this remind you of?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Compare/ Contrast 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Pick terms/concepts and draw a concept map to connect them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Randomly find words on book pages and try to connect them in sentences.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1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14400" y="1751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506253"/>
              </p:ext>
            </p:extLst>
          </p:nvPr>
        </p:nvGraphicFramePr>
        <p:xfrm>
          <a:off x="762000" y="1905000"/>
          <a:ext cx="7313612" cy="2926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56806"/>
                <a:gridCol w="3656806"/>
              </a:tblGrid>
              <a:tr h="1645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Design Questions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Write multiple choice questions that you think assess understanding and not simply memorization. Have a friend do them.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Take a good multiple choice question and see if you can write three more based on that one. (Anticipate what I might ask.)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Write a T/F quiz for a friend. Spend time discussing answers. The ones you argue about are the good ones!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0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Justify your answers or Evaluate someone else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Take multiple choice questions from class, homework, Google, etc. and explain why the right answer is right. Explain why the wrong answer is wrong.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Let your friend explain a process or draw a concept. Evaluate your friend’s answer. </a:t>
                      </a:r>
                      <a:endParaRPr lang="en-US" sz="1100" dirty="0">
                        <a:effectLst/>
                      </a:endParaRP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34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 3" descr="UW_W-Logo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6324600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304800" y="228600"/>
            <a:ext cx="8229600" cy="5219700"/>
            <a:chOff x="1043650" y="1409700"/>
            <a:chExt cx="5562600" cy="4038600"/>
          </a:xfrm>
        </p:grpSpPr>
        <p:graphicFrame>
          <p:nvGraphicFramePr>
            <p:cNvPr id="5" name="Chart 4"/>
            <p:cNvGraphicFramePr>
              <a:graphicFrameLocks/>
            </p:cNvGraphicFramePr>
            <p:nvPr/>
          </p:nvGraphicFramePr>
          <p:xfrm>
            <a:off x="1043650" y="1409700"/>
            <a:ext cx="5562600" cy="4038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5808886" y="4467411"/>
              <a:ext cx="797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lecture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9252" y="430306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reading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39648" y="1852706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teaching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3924" y="2299733"/>
              <a:ext cx="892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practice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86757" y="3089550"/>
              <a:ext cx="1117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discussion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8294" y="3643548"/>
              <a:ext cx="1524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demonstration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50883" y="4028748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audio-visual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9200" y="5638800"/>
            <a:ext cx="6248400" cy="461665"/>
          </a:xfrm>
          <a:prstGeom prst="rect">
            <a:avLst/>
          </a:prstGeom>
          <a:solidFill>
            <a:srgbClr val="EEA62D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 most students do when they study?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625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534" y="846655"/>
            <a:ext cx="83142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Re-study or re-reading creates</a:t>
            </a:r>
          </a:p>
          <a:p>
            <a:endParaRPr lang="en-US" sz="1600" b="1" dirty="0" smtClean="0"/>
          </a:p>
          <a:p>
            <a:pPr algn="ctr"/>
            <a:r>
              <a:rPr lang="en-US" sz="3600" b="1" dirty="0" smtClean="0"/>
              <a:t> “Illusions of knowing”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Most common phrase uttered by students in introductory biology. “I really knew it but I don’t know what happened on the exam.”</a:t>
            </a:r>
          </a:p>
          <a:p>
            <a:pPr algn="ctr"/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41161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we focused on tonight: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j-lt"/>
                <a:cs typeface="Goudy Old Style"/>
              </a:rPr>
              <a:t>Build BOTH a deep foundation of </a:t>
            </a:r>
            <a:r>
              <a:rPr lang="en-US" b="1" dirty="0">
                <a:solidFill>
                  <a:srgbClr val="000000"/>
                </a:solidFill>
                <a:latin typeface="+mj-lt"/>
                <a:cs typeface="Goudy Old Style"/>
              </a:rPr>
              <a:t>factual </a:t>
            </a:r>
            <a:r>
              <a:rPr lang="en-US" b="1" dirty="0" smtClean="0">
                <a:solidFill>
                  <a:srgbClr val="000000"/>
                </a:solidFill>
                <a:latin typeface="+mj-lt"/>
                <a:cs typeface="Goudy Old Style"/>
              </a:rPr>
              <a:t>knowledge 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Goudy Old Style"/>
              </a:rPr>
              <a:t>AND </a:t>
            </a:r>
            <a:r>
              <a:rPr lang="en-US" dirty="0">
                <a:solidFill>
                  <a:srgbClr val="000000"/>
                </a:solidFill>
                <a:latin typeface="+mj-lt"/>
                <a:cs typeface="Goudy Old Style"/>
              </a:rPr>
              <a:t>strong </a:t>
            </a:r>
            <a:r>
              <a:rPr lang="en-US" b="1" dirty="0">
                <a:solidFill>
                  <a:srgbClr val="000000"/>
                </a:solidFill>
                <a:latin typeface="+mj-lt"/>
                <a:cs typeface="Goudy Old Style"/>
              </a:rPr>
              <a:t>conceptual framework</a:t>
            </a:r>
            <a:r>
              <a:rPr lang="en-US" dirty="0">
                <a:solidFill>
                  <a:srgbClr val="000000"/>
                </a:solidFill>
                <a:latin typeface="+mj-lt"/>
                <a:cs typeface="Goudy Old Style"/>
              </a:rPr>
              <a:t>.</a:t>
            </a:r>
          </a:p>
          <a:p>
            <a:r>
              <a:rPr lang="en-US" b="1" dirty="0" smtClean="0">
                <a:latin typeface="+mj-lt"/>
              </a:rPr>
              <a:t>Test</a:t>
            </a:r>
            <a:r>
              <a:rPr lang="en-US" dirty="0" smtClean="0">
                <a:latin typeface="+mj-lt"/>
              </a:rPr>
              <a:t> yourself to determine what you don’t know.</a:t>
            </a:r>
          </a:p>
          <a:p>
            <a:r>
              <a:rPr lang="en-US" dirty="0" smtClean="0">
                <a:latin typeface="+mj-lt"/>
              </a:rPr>
              <a:t>Give yourself lots of opportunities to be </a:t>
            </a:r>
            <a:r>
              <a:rPr lang="en-US" b="1" dirty="0" smtClean="0">
                <a:latin typeface="+mj-lt"/>
              </a:rPr>
              <a:t>wrong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and embrace the mistakes and struggle as a necessary part of learning.</a:t>
            </a:r>
          </a:p>
          <a:p>
            <a:r>
              <a:rPr lang="en-US" dirty="0" smtClean="0">
                <a:latin typeface="+mj-lt"/>
              </a:rPr>
              <a:t>Study using methods that are better because </a:t>
            </a:r>
            <a:r>
              <a:rPr lang="en-US" b="1" dirty="0" smtClean="0">
                <a:latin typeface="+mj-lt"/>
              </a:rPr>
              <a:t>cognitive science </a:t>
            </a:r>
            <a:r>
              <a:rPr lang="en-US" dirty="0" smtClean="0">
                <a:latin typeface="+mj-lt"/>
              </a:rPr>
              <a:t>provides evidence that this is “better”. </a:t>
            </a: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492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Reading is not studying!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8142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we’ll focus on tonight: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j-lt"/>
                <a:cs typeface="Goudy Old Style"/>
              </a:rPr>
              <a:t>Build BOTH a deep foundation of </a:t>
            </a:r>
            <a:r>
              <a:rPr lang="en-US" b="1" dirty="0">
                <a:solidFill>
                  <a:srgbClr val="000000"/>
                </a:solidFill>
                <a:latin typeface="+mj-lt"/>
                <a:cs typeface="Goudy Old Style"/>
              </a:rPr>
              <a:t>factual </a:t>
            </a:r>
            <a:r>
              <a:rPr lang="en-US" b="1" dirty="0" smtClean="0">
                <a:solidFill>
                  <a:srgbClr val="000000"/>
                </a:solidFill>
                <a:latin typeface="+mj-lt"/>
                <a:cs typeface="Goudy Old Style"/>
              </a:rPr>
              <a:t>knowledge 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Goudy Old Style"/>
              </a:rPr>
              <a:t>AND </a:t>
            </a:r>
            <a:r>
              <a:rPr lang="en-US" dirty="0">
                <a:solidFill>
                  <a:srgbClr val="000000"/>
                </a:solidFill>
                <a:latin typeface="+mj-lt"/>
                <a:cs typeface="Goudy Old Style"/>
              </a:rPr>
              <a:t>strong </a:t>
            </a:r>
            <a:r>
              <a:rPr lang="en-US" b="1" dirty="0">
                <a:solidFill>
                  <a:srgbClr val="000000"/>
                </a:solidFill>
                <a:latin typeface="+mj-lt"/>
                <a:cs typeface="Goudy Old Style"/>
              </a:rPr>
              <a:t>conceptual framework</a:t>
            </a:r>
            <a:r>
              <a:rPr lang="en-US" dirty="0">
                <a:solidFill>
                  <a:srgbClr val="000000"/>
                </a:solidFill>
                <a:latin typeface="+mj-lt"/>
                <a:cs typeface="Goudy Old Style"/>
              </a:rPr>
              <a:t>.</a:t>
            </a:r>
          </a:p>
          <a:p>
            <a:r>
              <a:rPr lang="en-US" b="1" dirty="0" smtClean="0">
                <a:latin typeface="+mj-lt"/>
              </a:rPr>
              <a:t>Test</a:t>
            </a:r>
            <a:r>
              <a:rPr lang="en-US" dirty="0" smtClean="0">
                <a:latin typeface="+mj-lt"/>
              </a:rPr>
              <a:t> yourself to determine what you don’t know.</a:t>
            </a:r>
          </a:p>
          <a:p>
            <a:r>
              <a:rPr lang="en-US" dirty="0" smtClean="0">
                <a:latin typeface="+mj-lt"/>
              </a:rPr>
              <a:t>Give yourself lots of opportunities to be </a:t>
            </a:r>
            <a:r>
              <a:rPr lang="en-US" b="1" dirty="0" smtClean="0">
                <a:latin typeface="+mj-lt"/>
              </a:rPr>
              <a:t>wrong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and embrace the mistakes and struggle as a necessary part of learning.</a:t>
            </a:r>
          </a:p>
          <a:p>
            <a:r>
              <a:rPr lang="en-US" dirty="0" smtClean="0">
                <a:latin typeface="+mj-lt"/>
              </a:rPr>
              <a:t>Study using methods that are better because </a:t>
            </a:r>
            <a:r>
              <a:rPr lang="en-US" b="1" dirty="0" smtClean="0">
                <a:latin typeface="+mj-lt"/>
              </a:rPr>
              <a:t>cognitive science </a:t>
            </a:r>
            <a:r>
              <a:rPr lang="en-US" dirty="0" smtClean="0">
                <a:latin typeface="+mj-lt"/>
              </a:rPr>
              <a:t>provides evidence that this is “better”. </a:t>
            </a: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857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 3" descr="UW_W-Logo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6324600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hess-top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13" y="1763089"/>
            <a:ext cx="4571331" cy="4444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4669" y="6412468"/>
            <a:ext cx="509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How People Learn, Chase  &amp; Simon 1973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467" y="114010"/>
            <a:ext cx="7603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</a:rPr>
              <a:t>The value of conceptual frameworks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0467" y="771045"/>
            <a:ext cx="7603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</a:rPr>
              <a:t>The chessboard challenge</a:t>
            </a:r>
          </a:p>
        </p:txBody>
      </p:sp>
    </p:spTree>
    <p:extLst>
      <p:ext uri="{BB962C8B-B14F-4D97-AF65-F5344CB8AC3E}">
        <p14:creationId xmlns:p14="http://schemas.microsoft.com/office/powerpoint/2010/main" val="131316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 3" descr="UW_W-Logo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6324600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870200" y="1303875"/>
            <a:ext cx="3403600" cy="3403600"/>
            <a:chOff x="2735263" y="1549400"/>
            <a:chExt cx="3403600" cy="3403600"/>
          </a:xfrm>
        </p:grpSpPr>
        <p:pic>
          <p:nvPicPr>
            <p:cNvPr id="5" name="Picture 4" descr="empty chess boar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5263" y="1549400"/>
              <a:ext cx="3403600" cy="34036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735263" y="1549400"/>
              <a:ext cx="3403600" cy="3403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74801" y="5115467"/>
            <a:ext cx="5994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</a:rPr>
              <a:t>Correctly place the 25 chess </a:t>
            </a:r>
            <a:r>
              <a:rPr lang="en-US" sz="3200" b="1" dirty="0" smtClean="0">
                <a:solidFill>
                  <a:prstClr val="black"/>
                </a:solidFill>
              </a:rPr>
              <a:t>pieces</a:t>
            </a:r>
          </a:p>
        </p:txBody>
      </p:sp>
    </p:spTree>
    <p:extLst>
      <p:ext uri="{BB962C8B-B14F-4D97-AF65-F5344CB8AC3E}">
        <p14:creationId xmlns:p14="http://schemas.microsoft.com/office/powerpoint/2010/main" val="179222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 3" descr="UW_W-Logo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6324600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/>
          <p:nvPr/>
        </p:nvGraphicFramePr>
        <p:xfrm>
          <a:off x="1201189" y="1639329"/>
          <a:ext cx="6741622" cy="357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590800" y="838200"/>
            <a:ext cx="3657600" cy="3530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4944" y="187978"/>
            <a:ext cx="6637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</a:rPr>
              <a:t>Chess masters – Class A players – Beginners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5316894"/>
            <a:ext cx="14478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Who was the highest here?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41601" y="4800600"/>
            <a:ext cx="101599" cy="516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33800" y="5178394"/>
            <a:ext cx="1930399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Did everyone do better with each trial?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92799" y="5316894"/>
            <a:ext cx="14478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Who was the highest here?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48400" y="4800600"/>
            <a:ext cx="294303" cy="516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3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1841</Words>
  <Application>Microsoft Macintosh PowerPoint</Application>
  <PresentationFormat>On-screen Show (4:3)</PresentationFormat>
  <Paragraphs>273</Paragraphs>
  <Slides>41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Default Design</vt:lpstr>
      <vt:lpstr>Inkwell</vt:lpstr>
      <vt:lpstr>1_Inkwell</vt:lpstr>
      <vt:lpstr>Excel.Sheet.8</vt:lpstr>
      <vt:lpstr>Chart</vt:lpstr>
      <vt:lpstr>PowerPoint Presentation</vt:lpstr>
      <vt:lpstr>PowerPoint Presentation</vt:lpstr>
      <vt:lpstr>PowerPoint Presentation</vt:lpstr>
      <vt:lpstr>PowerPoint Presentation</vt:lpstr>
      <vt:lpstr>Reading is not studying!</vt:lpstr>
      <vt:lpstr>Advice we’ll focus on tonight: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is function of structure altered if cc breaks? </vt:lpstr>
      <vt:lpstr>PowerPoint Presentation</vt:lpstr>
      <vt:lpstr>How do you build a framework?</vt:lpstr>
      <vt:lpstr>Use the Google Earth Method.</vt:lpstr>
      <vt:lpstr>Concept connections</vt:lpstr>
      <vt:lpstr>PowerPoint Presentation</vt:lpstr>
      <vt:lpstr>Advice we’ll focus on tonight:</vt:lpstr>
      <vt:lpstr>How do you know when you know something? </vt:lpstr>
      <vt:lpstr>Useful studying always starts with blank paper and just your brain.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lot.</vt:lpstr>
      <vt:lpstr>Advice we’ll focus on tonight:</vt:lpstr>
      <vt:lpstr>PowerPoint Presentation</vt:lpstr>
      <vt:lpstr>PowerPoint Presentation</vt:lpstr>
      <vt:lpstr>Outcome on a 12-question exam that both sets of students took??</vt:lpstr>
      <vt:lpstr>PowerPoint Presentation</vt:lpstr>
      <vt:lpstr>Cognitive Science of Learning</vt:lpstr>
      <vt:lpstr>PowerPoint Presentation</vt:lpstr>
      <vt:lpstr>PowerPoint Presentation</vt:lpstr>
      <vt:lpstr>PowerPoint Presentation</vt:lpstr>
      <vt:lpstr>It is not the number of times we listen or read information that helps us learn, it is the number of times we attempt to retrieve it. </vt:lpstr>
      <vt:lpstr>PowerPoint Presentation</vt:lpstr>
      <vt:lpstr>PowerPoint Presentation</vt:lpstr>
      <vt:lpstr>PowerPoint Presentation</vt:lpstr>
      <vt:lpstr>PowerPoint Presentation</vt:lpstr>
      <vt:lpstr>Advice we focused on tonight: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A. Hogan</dc:creator>
  <cp:lastModifiedBy>Kelly Hogan</cp:lastModifiedBy>
  <cp:revision>30</cp:revision>
  <cp:lastPrinted>2013-02-13T22:38:35Z</cp:lastPrinted>
  <dcterms:created xsi:type="dcterms:W3CDTF">2012-09-26T14:21:25Z</dcterms:created>
  <dcterms:modified xsi:type="dcterms:W3CDTF">2013-09-26T09:47:29Z</dcterms:modified>
</cp:coreProperties>
</file>