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23" d="100"/>
          <a:sy n="23" d="100"/>
        </p:scale>
        <p:origin x="-1044" y="-12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AE4126-4DBE-4DD7-AE53-67873E30DAF1}" type="datetimeFigureOut">
              <a:rPr lang="en-US" smtClean="0"/>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3809632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E4126-4DBE-4DD7-AE53-67873E30DAF1}" type="datetimeFigureOut">
              <a:rPr lang="en-US" smtClean="0"/>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186516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E4126-4DBE-4DD7-AE53-67873E30DAF1}" type="datetimeFigureOut">
              <a:rPr lang="en-US" smtClean="0"/>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390448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E4126-4DBE-4DD7-AE53-67873E30DAF1}" type="datetimeFigureOut">
              <a:rPr lang="en-US" smtClean="0"/>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500667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E4126-4DBE-4DD7-AE53-67873E30DAF1}" type="datetimeFigureOut">
              <a:rPr lang="en-US" smtClean="0"/>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413412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AE4126-4DBE-4DD7-AE53-67873E30DAF1}" type="datetimeFigureOut">
              <a:rPr lang="en-US" smtClean="0"/>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241193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E4126-4DBE-4DD7-AE53-67873E30DAF1}" type="datetimeFigureOut">
              <a:rPr lang="en-US" smtClean="0"/>
              <a:t>9/22/2011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171476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AE4126-4DBE-4DD7-AE53-67873E30DAF1}" type="datetimeFigureOut">
              <a:rPr lang="en-US" smtClean="0"/>
              <a:t>9/22/2011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3922401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E4126-4DBE-4DD7-AE53-67873E30DAF1}" type="datetimeFigureOut">
              <a:rPr lang="en-US" smtClean="0"/>
              <a:t>9/22/2011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336711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E4126-4DBE-4DD7-AE53-67873E30DAF1}" type="datetimeFigureOut">
              <a:rPr lang="en-US" smtClean="0"/>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305305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E4126-4DBE-4DD7-AE53-67873E30DAF1}" type="datetimeFigureOut">
              <a:rPr lang="en-US" smtClean="0"/>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F516A-283A-47BE-9959-0E8A9241A112}" type="slidenum">
              <a:rPr lang="en-US" smtClean="0"/>
              <a:t>‹#›</a:t>
            </a:fld>
            <a:endParaRPr lang="en-US"/>
          </a:p>
        </p:txBody>
      </p:sp>
    </p:spTree>
    <p:extLst>
      <p:ext uri="{BB962C8B-B14F-4D97-AF65-F5344CB8AC3E}">
        <p14:creationId xmlns:p14="http://schemas.microsoft.com/office/powerpoint/2010/main" val="202365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8AAE4126-4DBE-4DD7-AE53-67873E30DAF1}" type="datetimeFigureOut">
              <a:rPr lang="en-US" smtClean="0"/>
              <a:t>9/22/2011</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8CBF516A-283A-47BE-9959-0E8A9241A112}" type="slidenum">
              <a:rPr lang="en-US" smtClean="0"/>
              <a:t>‹#›</a:t>
            </a:fld>
            <a:endParaRPr lang="en-US"/>
          </a:p>
        </p:txBody>
      </p:sp>
    </p:spTree>
    <p:extLst>
      <p:ext uri="{BB962C8B-B14F-4D97-AF65-F5344CB8AC3E}">
        <p14:creationId xmlns:p14="http://schemas.microsoft.com/office/powerpoint/2010/main" val="1682480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15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838200" y="3776588"/>
            <a:ext cx="42214800" cy="3416320"/>
          </a:xfrm>
          <a:prstGeom prst="rect">
            <a:avLst/>
          </a:prstGeom>
          <a:solidFill>
            <a:schemeClr val="bg1"/>
          </a:solidFill>
          <a:ln>
            <a:solidFill>
              <a:schemeClr val="tx1"/>
            </a:solidFill>
          </a:ln>
        </p:spPr>
        <p:txBody>
          <a:bodyPr wrap="square" rtlCol="0">
            <a:spAutoFit/>
          </a:bodyPr>
          <a:lstStyle/>
          <a:p>
            <a:pPr algn="ctr"/>
            <a:r>
              <a:rPr lang="en-US" sz="5400" i="1" dirty="0" smtClean="0">
                <a:solidFill>
                  <a:schemeClr val="bg1"/>
                </a:solidFill>
              </a:rPr>
              <a:t>“</a:t>
            </a:r>
            <a:r>
              <a:rPr lang="en-US" sz="5400" b="1" i="1" dirty="0">
                <a:solidFill>
                  <a:schemeClr val="bg1"/>
                </a:solidFill>
              </a:rPr>
              <a:t>Last month we collected 241 platelets from 248 donors. We have not collected that much [platelet apheresis donations] since December of 2004. Please tell your students what a great job they are doing…Amazingly enough, we have been so busy I can justify asking for the addition of a 20 hour position</a:t>
            </a:r>
            <a:r>
              <a:rPr lang="en-US" sz="5400" b="1" i="1" dirty="0" smtClean="0">
                <a:solidFill>
                  <a:schemeClr val="bg1"/>
                </a:solidFill>
              </a:rPr>
              <a:t>.” –</a:t>
            </a:r>
            <a:r>
              <a:rPr lang="en-US" sz="5400" dirty="0" smtClean="0">
                <a:solidFill>
                  <a:schemeClr val="bg1"/>
                </a:solidFill>
              </a:rPr>
              <a:t>Lab Director at UNC Hospitals Blood Donation Center</a:t>
            </a:r>
            <a:endParaRPr lang="en-US" sz="5400" dirty="0">
              <a:solidFill>
                <a:schemeClr val="bg1"/>
              </a:solidFill>
            </a:endParaRPr>
          </a:p>
          <a:p>
            <a:pPr algn="ctr"/>
            <a:endParaRPr lang="en-US" sz="5400" dirty="0">
              <a:solidFill>
                <a:schemeClr val="bg1"/>
              </a:solidFill>
            </a:endParaRPr>
          </a:p>
        </p:txBody>
      </p:sp>
      <p:sp>
        <p:nvSpPr>
          <p:cNvPr id="5" name="TextBox 4"/>
          <p:cNvSpPr txBox="1"/>
          <p:nvPr/>
        </p:nvSpPr>
        <p:spPr>
          <a:xfrm>
            <a:off x="2819400" y="381000"/>
            <a:ext cx="38100000" cy="4493538"/>
          </a:xfrm>
          <a:prstGeom prst="rect">
            <a:avLst/>
          </a:prstGeom>
          <a:noFill/>
        </p:spPr>
        <p:txBody>
          <a:bodyPr wrap="square" rtlCol="0">
            <a:spAutoFit/>
          </a:bodyPr>
          <a:lstStyle/>
          <a:p>
            <a:pPr algn="ctr"/>
            <a:r>
              <a:rPr lang="en-US" sz="8000" b="1" dirty="0"/>
              <a:t>Service </a:t>
            </a:r>
            <a:r>
              <a:rPr lang="en-US" sz="8000" b="1" dirty="0" smtClean="0"/>
              <a:t>Learning: To </a:t>
            </a:r>
            <a:r>
              <a:rPr lang="en-US" sz="8000" b="1" dirty="0"/>
              <a:t>Educate and </a:t>
            </a:r>
            <a:r>
              <a:rPr lang="en-US" sz="8000" b="1" dirty="0" smtClean="0"/>
              <a:t>Recruit Blood</a:t>
            </a:r>
            <a:r>
              <a:rPr lang="en-US" sz="8000" b="1" dirty="0"/>
              <a:t>, Platelet, and Bone Marrow </a:t>
            </a:r>
            <a:r>
              <a:rPr lang="en-US" sz="8000" b="1" dirty="0" smtClean="0"/>
              <a:t>Donors</a:t>
            </a:r>
          </a:p>
          <a:p>
            <a:pPr algn="ctr"/>
            <a:r>
              <a:rPr lang="en-US" sz="6000" b="1" dirty="0" smtClean="0"/>
              <a:t>Kelly A. Hogan</a:t>
            </a:r>
          </a:p>
          <a:p>
            <a:pPr algn="ctr"/>
            <a:r>
              <a:rPr lang="en-US" sz="6000" i="1" dirty="0" smtClean="0"/>
              <a:t>University of North Carolina at Chapel Hill</a:t>
            </a:r>
            <a:endParaRPr lang="en-US" sz="6000" i="1" dirty="0"/>
          </a:p>
          <a:p>
            <a:endParaRPr lang="en-US" sz="8000" b="1" dirty="0"/>
          </a:p>
        </p:txBody>
      </p:sp>
      <p:sp>
        <p:nvSpPr>
          <p:cNvPr id="6" name="TextBox 5"/>
          <p:cNvSpPr txBox="1"/>
          <p:nvPr/>
        </p:nvSpPr>
        <p:spPr>
          <a:xfrm>
            <a:off x="838200" y="7919383"/>
            <a:ext cx="20116800" cy="6863417"/>
          </a:xfrm>
          <a:prstGeom prst="rect">
            <a:avLst/>
          </a:prstGeom>
          <a:noFill/>
          <a:ln>
            <a:noFill/>
          </a:ln>
        </p:spPr>
        <p:txBody>
          <a:bodyPr wrap="square" rtlCol="0">
            <a:spAutoFit/>
          </a:bodyPr>
          <a:lstStyle/>
          <a:p>
            <a:pPr algn="just"/>
            <a:r>
              <a:rPr lang="en-US" sz="4000" b="1" dirty="0" smtClean="0"/>
              <a:t>ABSTRACT</a:t>
            </a:r>
            <a:r>
              <a:rPr lang="en-US" sz="4000" dirty="0" smtClean="0"/>
              <a:t>: A </a:t>
            </a:r>
            <a:r>
              <a:rPr lang="en-US" sz="4000" dirty="0"/>
              <a:t>class of 21 students used assignments, readings, and class discussions to learn about the biology and application of blood products and the process of donation and recruitment. To apply their new found knowledge, the students held blood and bone marrow drives.  For their final project, students divided into teams to target different groups for platelet recruitment.  The students built upon the previous semester’s research to identify barriers to donation and used this information to develop a comprehensive </a:t>
            </a:r>
            <a:r>
              <a:rPr lang="en-US" sz="4000" dirty="0" smtClean="0"/>
              <a:t>marketing/educational strategy </a:t>
            </a:r>
            <a:r>
              <a:rPr lang="en-US" sz="4000" dirty="0"/>
              <a:t>specific to each target group. Through surveys, students found the greatest barrier to donation was lack of knowledge, especially about platelets: what platelets are, methods of collection, the constant need for this blood product, and the location of the Blood Donation </a:t>
            </a:r>
            <a:r>
              <a:rPr lang="en-US" sz="4000" dirty="0" smtClean="0"/>
              <a:t>Center. Many </a:t>
            </a:r>
            <a:r>
              <a:rPr lang="en-US" sz="4000" dirty="0"/>
              <a:t>students reported that they themselves were transformed into lifelong donors and would continue to advocate for blood donation</a:t>
            </a:r>
            <a:r>
              <a:rPr lang="en-US" sz="4000" dirty="0" smtClean="0"/>
              <a:t>.</a:t>
            </a:r>
            <a:endParaRPr lang="en-US" sz="4000" dirty="0"/>
          </a:p>
        </p:txBody>
      </p:sp>
      <p:sp>
        <p:nvSpPr>
          <p:cNvPr id="7" name="TextBox 6"/>
          <p:cNvSpPr txBox="1"/>
          <p:nvPr/>
        </p:nvSpPr>
        <p:spPr>
          <a:xfrm>
            <a:off x="25061635" y="9538020"/>
            <a:ext cx="3554186" cy="769441"/>
          </a:xfrm>
          <a:prstGeom prst="rect">
            <a:avLst/>
          </a:prstGeom>
          <a:solidFill>
            <a:srgbClr val="FF0000"/>
          </a:solidFill>
          <a:ln>
            <a:solidFill>
              <a:schemeClr val="tx1">
                <a:lumMod val="50000"/>
                <a:lumOff val="50000"/>
              </a:schemeClr>
            </a:solidFill>
          </a:ln>
        </p:spPr>
        <p:txBody>
          <a:bodyPr wrap="square" rtlCol="0">
            <a:spAutoFit/>
          </a:bodyPr>
          <a:lstStyle/>
          <a:p>
            <a:pPr algn="ctr"/>
            <a:r>
              <a:rPr lang="en-US" sz="4400" b="1" dirty="0" smtClean="0">
                <a:solidFill>
                  <a:schemeClr val="bg1"/>
                </a:solidFill>
              </a:rPr>
              <a:t>Whole Class</a:t>
            </a:r>
            <a:endParaRPr lang="en-US" sz="4400" b="1" dirty="0">
              <a:solidFill>
                <a:schemeClr val="bg1"/>
              </a:solidFill>
            </a:endParaRPr>
          </a:p>
        </p:txBody>
      </p:sp>
      <p:sp>
        <p:nvSpPr>
          <p:cNvPr id="8" name="TextBox 7"/>
          <p:cNvSpPr txBox="1"/>
          <p:nvPr/>
        </p:nvSpPr>
        <p:spPr>
          <a:xfrm>
            <a:off x="30735814" y="8156121"/>
            <a:ext cx="8497097" cy="646331"/>
          </a:xfrm>
          <a:prstGeom prst="rect">
            <a:avLst/>
          </a:prstGeom>
          <a:solidFill>
            <a:schemeClr val="tx2">
              <a:lumMod val="40000"/>
              <a:lumOff val="60000"/>
            </a:schemeClr>
          </a:solidFill>
          <a:ln>
            <a:solidFill>
              <a:schemeClr val="tx1">
                <a:lumMod val="50000"/>
                <a:lumOff val="50000"/>
              </a:schemeClr>
            </a:solidFill>
          </a:ln>
        </p:spPr>
        <p:txBody>
          <a:bodyPr wrap="square" rtlCol="0">
            <a:spAutoFit/>
          </a:bodyPr>
          <a:lstStyle/>
          <a:p>
            <a:r>
              <a:rPr lang="en-US" sz="3600" dirty="0" smtClean="0"/>
              <a:t>Readings/lecture to meet class objectives*</a:t>
            </a:r>
            <a:endParaRPr lang="en-US" sz="3600" dirty="0"/>
          </a:p>
        </p:txBody>
      </p:sp>
      <p:sp>
        <p:nvSpPr>
          <p:cNvPr id="9" name="TextBox 8"/>
          <p:cNvSpPr txBox="1"/>
          <p:nvPr/>
        </p:nvSpPr>
        <p:spPr>
          <a:xfrm>
            <a:off x="30757584" y="9272201"/>
            <a:ext cx="8474529" cy="1200329"/>
          </a:xfrm>
          <a:prstGeom prst="rect">
            <a:avLst/>
          </a:prstGeom>
          <a:solidFill>
            <a:schemeClr val="tx2">
              <a:lumMod val="40000"/>
              <a:lumOff val="60000"/>
            </a:schemeClr>
          </a:solidFill>
          <a:ln>
            <a:solidFill>
              <a:schemeClr val="tx1">
                <a:lumMod val="50000"/>
                <a:lumOff val="50000"/>
              </a:schemeClr>
            </a:solidFill>
          </a:ln>
        </p:spPr>
        <p:txBody>
          <a:bodyPr wrap="square" rtlCol="0">
            <a:spAutoFit/>
          </a:bodyPr>
          <a:lstStyle/>
          <a:p>
            <a:r>
              <a:rPr lang="en-US" sz="3600" dirty="0" smtClean="0"/>
              <a:t>Blood Collection Drives</a:t>
            </a:r>
          </a:p>
          <a:p>
            <a:r>
              <a:rPr lang="en-US" sz="3600" dirty="0" smtClean="0"/>
              <a:t>Bone Marrow Sign-up Drives</a:t>
            </a:r>
          </a:p>
        </p:txBody>
      </p:sp>
      <p:sp>
        <p:nvSpPr>
          <p:cNvPr id="10" name="TextBox 9"/>
          <p:cNvSpPr txBox="1"/>
          <p:nvPr/>
        </p:nvSpPr>
        <p:spPr>
          <a:xfrm>
            <a:off x="30757584" y="10930610"/>
            <a:ext cx="8474529" cy="1200329"/>
          </a:xfrm>
          <a:prstGeom prst="rect">
            <a:avLst/>
          </a:prstGeom>
          <a:solidFill>
            <a:schemeClr val="tx2">
              <a:lumMod val="40000"/>
              <a:lumOff val="60000"/>
            </a:schemeClr>
          </a:solidFill>
          <a:ln>
            <a:solidFill>
              <a:schemeClr val="tx1">
                <a:lumMod val="50000"/>
                <a:lumOff val="50000"/>
              </a:schemeClr>
            </a:solidFill>
          </a:ln>
        </p:spPr>
        <p:txBody>
          <a:bodyPr wrap="square" rtlCol="0">
            <a:spAutoFit/>
          </a:bodyPr>
          <a:lstStyle/>
          <a:p>
            <a:r>
              <a:rPr lang="en-US" sz="3600" dirty="0" smtClean="0"/>
              <a:t>Experience or Watch Platelet Donations</a:t>
            </a:r>
          </a:p>
          <a:p>
            <a:r>
              <a:rPr lang="en-US" sz="3600" dirty="0" smtClean="0"/>
              <a:t>Escort New Donors to Hospital</a:t>
            </a:r>
            <a:endParaRPr lang="en-US" sz="3600" dirty="0"/>
          </a:p>
        </p:txBody>
      </p:sp>
      <p:sp>
        <p:nvSpPr>
          <p:cNvPr id="11" name="TextBox 10"/>
          <p:cNvSpPr txBox="1"/>
          <p:nvPr/>
        </p:nvSpPr>
        <p:spPr>
          <a:xfrm>
            <a:off x="22419114" y="13204372"/>
            <a:ext cx="6248414" cy="1446550"/>
          </a:xfrm>
          <a:prstGeom prst="rect">
            <a:avLst/>
          </a:prstGeom>
          <a:solidFill>
            <a:srgbClr val="FF0000"/>
          </a:solidFill>
          <a:ln>
            <a:solidFill>
              <a:schemeClr val="tx1">
                <a:lumMod val="50000"/>
                <a:lumOff val="50000"/>
              </a:schemeClr>
            </a:solidFill>
          </a:ln>
        </p:spPr>
        <p:txBody>
          <a:bodyPr wrap="square" rtlCol="0">
            <a:spAutoFit/>
          </a:bodyPr>
          <a:lstStyle/>
          <a:p>
            <a:pPr algn="ctr"/>
            <a:r>
              <a:rPr lang="en-US" sz="4400" b="1" dirty="0" smtClean="0">
                <a:solidFill>
                  <a:schemeClr val="bg1"/>
                </a:solidFill>
              </a:rPr>
              <a:t>Student</a:t>
            </a:r>
          </a:p>
          <a:p>
            <a:pPr algn="ctr"/>
            <a:r>
              <a:rPr lang="en-US" sz="4400" b="1" dirty="0" smtClean="0">
                <a:solidFill>
                  <a:schemeClr val="bg1"/>
                </a:solidFill>
              </a:rPr>
              <a:t>Recruitment Groups</a:t>
            </a:r>
            <a:endParaRPr lang="en-US" sz="4400" b="1" dirty="0">
              <a:solidFill>
                <a:schemeClr val="bg1"/>
              </a:solidFill>
            </a:endParaRPr>
          </a:p>
        </p:txBody>
      </p:sp>
      <p:sp>
        <p:nvSpPr>
          <p:cNvPr id="12" name="TextBox 11"/>
          <p:cNvSpPr txBox="1"/>
          <p:nvPr/>
        </p:nvSpPr>
        <p:spPr>
          <a:xfrm>
            <a:off x="29600977" y="13213441"/>
            <a:ext cx="6210301" cy="1446550"/>
          </a:xfrm>
          <a:prstGeom prst="rect">
            <a:avLst/>
          </a:prstGeom>
          <a:solidFill>
            <a:srgbClr val="FF0000"/>
          </a:solidFill>
          <a:ln>
            <a:solidFill>
              <a:schemeClr val="tx1">
                <a:lumMod val="50000"/>
                <a:lumOff val="50000"/>
              </a:schemeClr>
            </a:solidFill>
          </a:ln>
        </p:spPr>
        <p:txBody>
          <a:bodyPr wrap="square" rtlCol="0">
            <a:spAutoFit/>
          </a:bodyPr>
          <a:lstStyle/>
          <a:p>
            <a:pPr algn="ctr"/>
            <a:r>
              <a:rPr lang="en-US" sz="4400" b="1" dirty="0" smtClean="0">
                <a:solidFill>
                  <a:schemeClr val="bg1"/>
                </a:solidFill>
              </a:rPr>
              <a:t>General Public Recruitment Groups</a:t>
            </a:r>
            <a:endParaRPr lang="en-US" sz="4400" b="1" dirty="0">
              <a:solidFill>
                <a:schemeClr val="bg1"/>
              </a:solidFill>
            </a:endParaRPr>
          </a:p>
        </p:txBody>
      </p:sp>
      <p:sp>
        <p:nvSpPr>
          <p:cNvPr id="13" name="TextBox 12"/>
          <p:cNvSpPr txBox="1"/>
          <p:nvPr/>
        </p:nvSpPr>
        <p:spPr>
          <a:xfrm>
            <a:off x="36687578" y="13204372"/>
            <a:ext cx="6210300" cy="1446550"/>
          </a:xfrm>
          <a:prstGeom prst="rect">
            <a:avLst/>
          </a:prstGeom>
          <a:solidFill>
            <a:srgbClr val="FF0000"/>
          </a:solidFill>
          <a:ln>
            <a:solidFill>
              <a:schemeClr val="tx1">
                <a:lumMod val="50000"/>
                <a:lumOff val="50000"/>
              </a:schemeClr>
            </a:solidFill>
          </a:ln>
        </p:spPr>
        <p:txBody>
          <a:bodyPr wrap="square" rtlCol="0">
            <a:spAutoFit/>
          </a:bodyPr>
          <a:lstStyle/>
          <a:p>
            <a:pPr algn="ctr"/>
            <a:r>
              <a:rPr lang="en-US" sz="4400" b="1" dirty="0" smtClean="0">
                <a:solidFill>
                  <a:schemeClr val="bg1"/>
                </a:solidFill>
              </a:rPr>
              <a:t>Employee</a:t>
            </a:r>
          </a:p>
          <a:p>
            <a:pPr algn="ctr"/>
            <a:r>
              <a:rPr lang="en-US" sz="4400" b="1" dirty="0" smtClean="0">
                <a:solidFill>
                  <a:schemeClr val="bg1"/>
                </a:solidFill>
              </a:rPr>
              <a:t>Recruitment Groups</a:t>
            </a:r>
            <a:endParaRPr lang="en-US" sz="4400" b="1" dirty="0">
              <a:solidFill>
                <a:schemeClr val="bg1"/>
              </a:solidFill>
            </a:endParaRPr>
          </a:p>
        </p:txBody>
      </p:sp>
      <p:sp>
        <p:nvSpPr>
          <p:cNvPr id="14" name="TextBox 13"/>
          <p:cNvSpPr txBox="1"/>
          <p:nvPr/>
        </p:nvSpPr>
        <p:spPr>
          <a:xfrm>
            <a:off x="22430000" y="16169429"/>
            <a:ext cx="6172200" cy="4524315"/>
          </a:xfrm>
          <a:prstGeom prst="rect">
            <a:avLst/>
          </a:prstGeom>
          <a:solidFill>
            <a:schemeClr val="tx2">
              <a:lumMod val="40000"/>
              <a:lumOff val="60000"/>
            </a:schemeClr>
          </a:solidFill>
          <a:ln>
            <a:solidFill>
              <a:schemeClr val="tx1">
                <a:lumMod val="50000"/>
                <a:lumOff val="50000"/>
              </a:schemeClr>
            </a:solidFill>
          </a:ln>
        </p:spPr>
        <p:txBody>
          <a:bodyPr wrap="square" rtlCol="0">
            <a:spAutoFit/>
          </a:bodyPr>
          <a:lstStyle/>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p:txBody>
      </p:sp>
      <p:sp>
        <p:nvSpPr>
          <p:cNvPr id="15" name="TextBox 14"/>
          <p:cNvSpPr txBox="1"/>
          <p:nvPr/>
        </p:nvSpPr>
        <p:spPr>
          <a:xfrm>
            <a:off x="29640425" y="16207529"/>
            <a:ext cx="6172200" cy="4524315"/>
          </a:xfrm>
          <a:prstGeom prst="rect">
            <a:avLst/>
          </a:prstGeom>
          <a:solidFill>
            <a:schemeClr val="tx2">
              <a:lumMod val="40000"/>
              <a:lumOff val="60000"/>
            </a:schemeClr>
          </a:solidFill>
          <a:ln>
            <a:solidFill>
              <a:schemeClr val="tx1">
                <a:lumMod val="50000"/>
                <a:lumOff val="50000"/>
              </a:schemeClr>
            </a:solidFill>
          </a:ln>
        </p:spPr>
        <p:txBody>
          <a:bodyPr wrap="square" rtlCol="0">
            <a:spAutoFit/>
          </a:bodyPr>
          <a:lstStyle/>
          <a:p>
            <a:pPr marL="571500" indent="-571500">
              <a:buFont typeface="Arial" pitchFamily="34" charset="0"/>
              <a:buChar char="•"/>
            </a:pPr>
            <a:endParaRPr lang="en-US" sz="3600" dirty="0"/>
          </a:p>
          <a:p>
            <a:pPr marL="571500" indent="-571500">
              <a:buFont typeface="Arial" pitchFamily="34" charset="0"/>
              <a:buChar char="•"/>
            </a:pPr>
            <a:endParaRPr lang="en-US" sz="3600" dirty="0" smtClean="0"/>
          </a:p>
          <a:p>
            <a:pPr marL="571500" indent="-571500">
              <a:buFont typeface="Arial" pitchFamily="34" charset="0"/>
              <a:buChar char="•"/>
            </a:pPr>
            <a:endParaRPr lang="en-US" sz="3600" dirty="0"/>
          </a:p>
          <a:p>
            <a:pPr marL="571500" indent="-571500">
              <a:buFont typeface="Arial" pitchFamily="34" charset="0"/>
              <a:buChar char="•"/>
            </a:pPr>
            <a:endParaRPr lang="en-US" sz="3600" dirty="0" smtClean="0"/>
          </a:p>
          <a:p>
            <a:pPr marL="571500" indent="-571500">
              <a:buFont typeface="Arial" pitchFamily="34" charset="0"/>
              <a:buChar char="•"/>
            </a:pPr>
            <a:endParaRPr lang="en-US" sz="3600" dirty="0"/>
          </a:p>
          <a:p>
            <a:pPr marL="571500" indent="-571500">
              <a:buFont typeface="Arial" pitchFamily="34" charset="0"/>
              <a:buChar char="•"/>
            </a:pPr>
            <a:endParaRPr lang="en-US" sz="3600" dirty="0" smtClean="0"/>
          </a:p>
          <a:p>
            <a:pPr marL="571500" indent="-571500">
              <a:buFont typeface="Arial" pitchFamily="34" charset="0"/>
              <a:buChar char="•"/>
            </a:pPr>
            <a:endParaRPr lang="en-US" sz="3600" dirty="0"/>
          </a:p>
          <a:p>
            <a:endParaRPr lang="en-US" sz="3600" dirty="0" smtClean="0"/>
          </a:p>
        </p:txBody>
      </p:sp>
      <p:sp>
        <p:nvSpPr>
          <p:cNvPr id="16" name="TextBox 15"/>
          <p:cNvSpPr txBox="1"/>
          <p:nvPr/>
        </p:nvSpPr>
        <p:spPr>
          <a:xfrm>
            <a:off x="36725678" y="16169429"/>
            <a:ext cx="6172200" cy="4524315"/>
          </a:xfrm>
          <a:prstGeom prst="rect">
            <a:avLst/>
          </a:prstGeom>
          <a:solidFill>
            <a:schemeClr val="tx2">
              <a:lumMod val="40000"/>
              <a:lumOff val="60000"/>
            </a:schemeClr>
          </a:solidFill>
          <a:ln>
            <a:solidFill>
              <a:schemeClr val="tx1">
                <a:lumMod val="50000"/>
                <a:lumOff val="50000"/>
              </a:schemeClr>
            </a:solidFill>
          </a:ln>
        </p:spPr>
        <p:txBody>
          <a:bodyPr wrap="square" rtlCol="0">
            <a:spAutoFit/>
          </a:bodyPr>
          <a:lstStyle/>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p:txBody>
      </p:sp>
      <p:sp>
        <p:nvSpPr>
          <p:cNvPr id="17" name="TextBox 16"/>
          <p:cNvSpPr txBox="1"/>
          <p:nvPr/>
        </p:nvSpPr>
        <p:spPr>
          <a:xfrm>
            <a:off x="27867428" y="22215023"/>
            <a:ext cx="9524999" cy="2862322"/>
          </a:xfrm>
          <a:prstGeom prst="rect">
            <a:avLst/>
          </a:prstGeom>
          <a:solidFill>
            <a:schemeClr val="tx2">
              <a:lumMod val="40000"/>
              <a:lumOff val="60000"/>
            </a:schemeClr>
          </a:solidFill>
          <a:ln>
            <a:solidFill>
              <a:schemeClr val="tx1">
                <a:lumMod val="50000"/>
                <a:lumOff val="50000"/>
              </a:schemeClr>
            </a:solidFill>
          </a:ln>
        </p:spPr>
        <p:txBody>
          <a:bodyPr wrap="square" rtlCol="0">
            <a:spAutoFit/>
          </a:bodyPr>
          <a:lstStyle/>
          <a:p>
            <a:pPr algn="ctr"/>
            <a:r>
              <a:rPr lang="en-US" sz="3600" dirty="0" smtClean="0"/>
              <a:t>Shared promotions</a:t>
            </a:r>
          </a:p>
          <a:p>
            <a:pPr algn="ctr"/>
            <a:r>
              <a:rPr lang="en-US" sz="3600" i="1" dirty="0"/>
              <a:t>(</a:t>
            </a:r>
            <a:r>
              <a:rPr lang="en-US" sz="3600" i="1" dirty="0" smtClean="0"/>
              <a:t>$1000 to support class projects:)</a:t>
            </a:r>
          </a:p>
          <a:p>
            <a:pPr algn="ctr"/>
            <a:r>
              <a:rPr lang="en-US" sz="3600" dirty="0" smtClean="0"/>
              <a:t>Facebook</a:t>
            </a:r>
          </a:p>
          <a:p>
            <a:pPr algn="ctr"/>
            <a:r>
              <a:rPr lang="en-US" sz="3600" dirty="0" smtClean="0"/>
              <a:t>Buttons</a:t>
            </a:r>
          </a:p>
          <a:p>
            <a:pPr algn="ctr"/>
            <a:r>
              <a:rPr lang="en-US" sz="3600" dirty="0" smtClean="0"/>
              <a:t>Bracelets</a:t>
            </a:r>
            <a:endParaRPr lang="en-US" sz="3600" dirty="0"/>
          </a:p>
        </p:txBody>
      </p:sp>
      <p:sp>
        <p:nvSpPr>
          <p:cNvPr id="20" name="Rectangle 19"/>
          <p:cNvSpPr/>
          <p:nvPr/>
        </p:nvSpPr>
        <p:spPr>
          <a:xfrm>
            <a:off x="853626" y="20726400"/>
            <a:ext cx="19948973" cy="4832092"/>
          </a:xfrm>
          <a:prstGeom prst="rect">
            <a:avLst/>
          </a:prstGeom>
          <a:solidFill>
            <a:schemeClr val="bg1"/>
          </a:solidFill>
          <a:ln>
            <a:solidFill>
              <a:schemeClr val="tx1"/>
            </a:solidFill>
          </a:ln>
        </p:spPr>
        <p:txBody>
          <a:bodyPr wrap="square">
            <a:spAutoFit/>
          </a:bodyPr>
          <a:lstStyle/>
          <a:p>
            <a:r>
              <a:rPr lang="en-US" sz="4400" b="1" i="1" dirty="0" smtClean="0">
                <a:solidFill>
                  <a:schemeClr val="bg1"/>
                </a:solidFill>
              </a:rPr>
              <a:t>“Realizing </a:t>
            </a:r>
            <a:r>
              <a:rPr lang="en-US" sz="4400" b="1" i="1" dirty="0">
                <a:solidFill>
                  <a:schemeClr val="bg1"/>
                </a:solidFill>
              </a:rPr>
              <a:t>the impact that my students have made has been personally rewarding. Their work is sustainable, yet leaves much room for development by future students. I have achieved my own personal goal of having an army of recruiters pushing a message about donation that I am passionate about. These students were enthusiastic about spreading our messages in the </a:t>
            </a:r>
            <a:r>
              <a:rPr lang="en-US" sz="4400" b="1" i="1" dirty="0" smtClean="0">
                <a:solidFill>
                  <a:schemeClr val="bg1"/>
                </a:solidFill>
              </a:rPr>
              <a:t>community</a:t>
            </a:r>
            <a:r>
              <a:rPr lang="en-US" sz="4400" b="1" i="1" dirty="0">
                <a:solidFill>
                  <a:schemeClr val="bg1"/>
                </a:solidFill>
              </a:rPr>
              <a:t> </a:t>
            </a:r>
            <a:r>
              <a:rPr lang="en-US" sz="4400" b="1" i="1" dirty="0" smtClean="0">
                <a:solidFill>
                  <a:schemeClr val="bg1"/>
                </a:solidFill>
              </a:rPr>
              <a:t>and while I educated </a:t>
            </a:r>
            <a:r>
              <a:rPr lang="en-US" sz="4400" b="1" i="1" u="sng" dirty="0" smtClean="0">
                <a:solidFill>
                  <a:schemeClr val="bg1"/>
                </a:solidFill>
              </a:rPr>
              <a:t>them</a:t>
            </a:r>
            <a:r>
              <a:rPr lang="en-US" sz="4400" b="1" i="1" dirty="0" smtClean="0">
                <a:solidFill>
                  <a:schemeClr val="bg1"/>
                </a:solidFill>
              </a:rPr>
              <a:t>, they educated so many </a:t>
            </a:r>
            <a:r>
              <a:rPr lang="en-US" sz="4400" b="1" i="1" u="sng" dirty="0" smtClean="0">
                <a:solidFill>
                  <a:schemeClr val="bg1"/>
                </a:solidFill>
              </a:rPr>
              <a:t>others</a:t>
            </a:r>
            <a:r>
              <a:rPr lang="en-US" sz="4400" b="1" i="1" dirty="0" smtClean="0">
                <a:solidFill>
                  <a:schemeClr val="bg1"/>
                </a:solidFill>
              </a:rPr>
              <a:t>.  “ -</a:t>
            </a:r>
            <a:r>
              <a:rPr lang="en-US" sz="4400" dirty="0" smtClean="0">
                <a:solidFill>
                  <a:schemeClr val="bg1"/>
                </a:solidFill>
              </a:rPr>
              <a:t>Kelly Hogan, Instructor</a:t>
            </a:r>
          </a:p>
          <a:p>
            <a:endParaRPr lang="en-US" sz="4400" dirty="0">
              <a:solidFill>
                <a:schemeClr val="bg1"/>
              </a:solidFill>
            </a:endParaRPr>
          </a:p>
        </p:txBody>
      </p:sp>
      <p:pic>
        <p:nvPicPr>
          <p:cNvPr id="21"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1907" b="50052"/>
          <a:stretch>
            <a:fillRect/>
          </a:stretch>
        </p:blipFill>
        <p:spPr>
          <a:xfrm>
            <a:off x="6895608" y="15914710"/>
            <a:ext cx="1000125" cy="14431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2"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1907" b="50052"/>
          <a:stretch>
            <a:fillRect/>
          </a:stretch>
        </p:blipFill>
        <p:spPr bwMode="auto">
          <a:xfrm>
            <a:off x="7519063" y="15914710"/>
            <a:ext cx="1000125" cy="1443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3" name="Picture 8"/>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1907" b="50052"/>
          <a:stretch>
            <a:fillRect/>
          </a:stretch>
        </p:blipFill>
        <p:spPr bwMode="auto">
          <a:xfrm>
            <a:off x="6230590" y="15914710"/>
            <a:ext cx="1000125" cy="1443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4" name="Picture 9"/>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1907" b="50052"/>
          <a:stretch>
            <a:fillRect/>
          </a:stretch>
        </p:blipFill>
        <p:spPr bwMode="auto">
          <a:xfrm>
            <a:off x="5607135" y="15914710"/>
            <a:ext cx="1000125" cy="1443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5"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1907" b="50052"/>
          <a:stretch>
            <a:fillRect/>
          </a:stretch>
        </p:blipFill>
        <p:spPr bwMode="auto">
          <a:xfrm>
            <a:off x="8142517" y="15914710"/>
            <a:ext cx="1000125" cy="1443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6" name="Picture 1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1907" b="50052"/>
          <a:stretch>
            <a:fillRect/>
          </a:stretch>
        </p:blipFill>
        <p:spPr bwMode="auto">
          <a:xfrm>
            <a:off x="4942117" y="15914710"/>
            <a:ext cx="1000125" cy="1443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9297" y="17591315"/>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9367" y="17591315"/>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28017" y="17591315"/>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75717" y="17605972"/>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3417" y="17591315"/>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70169" y="17591315"/>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7" name="Straight Arrow Connector 36"/>
          <p:cNvCxnSpPr/>
          <p:nvPr/>
        </p:nvCxnSpPr>
        <p:spPr>
          <a:xfrm flipH="1">
            <a:off x="7213603" y="18277115"/>
            <a:ext cx="12001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7532917" y="18277115"/>
            <a:ext cx="457202"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7761517" y="18277115"/>
            <a:ext cx="953904" cy="7676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980717" y="17667515"/>
            <a:ext cx="1580717" cy="300587"/>
          </a:xfrm>
          <a:prstGeom prst="rect">
            <a:avLst/>
          </a:prstGeom>
          <a:noFill/>
        </p:spPr>
        <p:txBody>
          <a:bodyPr wrap="square" rtlCol="0">
            <a:spAutoFit/>
          </a:bodyPr>
          <a:lstStyle/>
          <a:p>
            <a:r>
              <a:rPr lang="en-US" sz="2400" b="1" dirty="0" smtClean="0"/>
              <a:t>Platelets</a:t>
            </a:r>
            <a:endParaRPr lang="en-US" sz="2400" b="1" dirty="0"/>
          </a:p>
        </p:txBody>
      </p:sp>
      <p:sp>
        <p:nvSpPr>
          <p:cNvPr id="41" name="TextBox 40"/>
          <p:cNvSpPr txBox="1"/>
          <p:nvPr/>
        </p:nvSpPr>
        <p:spPr>
          <a:xfrm>
            <a:off x="5246917" y="15429766"/>
            <a:ext cx="4572000" cy="461665"/>
          </a:xfrm>
          <a:prstGeom prst="rect">
            <a:avLst/>
          </a:prstGeom>
          <a:noFill/>
        </p:spPr>
        <p:txBody>
          <a:bodyPr wrap="square" rtlCol="0">
            <a:spAutoFit/>
          </a:bodyPr>
          <a:lstStyle/>
          <a:p>
            <a:r>
              <a:rPr lang="en-US" sz="2400" b="1" dirty="0" smtClean="0"/>
              <a:t>Whole blood from 6 donors</a:t>
            </a:r>
            <a:endParaRPr lang="en-US" sz="2400" b="1" dirty="0"/>
          </a:p>
        </p:txBody>
      </p:sp>
      <p:sp>
        <p:nvSpPr>
          <p:cNvPr id="42" name="TextBox 41"/>
          <p:cNvSpPr txBox="1"/>
          <p:nvPr/>
        </p:nvSpPr>
        <p:spPr>
          <a:xfrm>
            <a:off x="6389917" y="18962915"/>
            <a:ext cx="1371600" cy="707886"/>
          </a:xfrm>
          <a:prstGeom prst="rect">
            <a:avLst/>
          </a:prstGeom>
          <a:noFill/>
        </p:spPr>
        <p:txBody>
          <a:bodyPr wrap="square" rtlCol="0">
            <a:spAutoFit/>
          </a:bodyPr>
          <a:lstStyle/>
          <a:p>
            <a:pPr algn="ctr"/>
            <a:r>
              <a:rPr lang="en-US" sz="2000" b="1" dirty="0" smtClean="0"/>
              <a:t>One patient</a:t>
            </a:r>
            <a:endParaRPr lang="en-US" sz="2000" b="1" dirty="0"/>
          </a:p>
        </p:txBody>
      </p:sp>
      <p:sp>
        <p:nvSpPr>
          <p:cNvPr id="53" name="Striped Right Arrow 52"/>
          <p:cNvSpPr/>
          <p:nvPr/>
        </p:nvSpPr>
        <p:spPr>
          <a:xfrm>
            <a:off x="29181878" y="9583639"/>
            <a:ext cx="1241684" cy="6407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55" name="Striped Right Arrow 54"/>
          <p:cNvSpPr/>
          <p:nvPr/>
        </p:nvSpPr>
        <p:spPr>
          <a:xfrm rot="5400000">
            <a:off x="25007809" y="15123727"/>
            <a:ext cx="1066798" cy="6407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56" name="Striped Right Arrow 55"/>
          <p:cNvSpPr/>
          <p:nvPr/>
        </p:nvSpPr>
        <p:spPr>
          <a:xfrm rot="5400000">
            <a:off x="32212175" y="15117222"/>
            <a:ext cx="1066798" cy="6407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57" name="Striped Right Arrow 56"/>
          <p:cNvSpPr/>
          <p:nvPr/>
        </p:nvSpPr>
        <p:spPr>
          <a:xfrm rot="5400000">
            <a:off x="39361368" y="15123728"/>
            <a:ext cx="1066798" cy="6407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59" name="Striped Right Arrow 58"/>
          <p:cNvSpPr/>
          <p:nvPr/>
        </p:nvSpPr>
        <p:spPr>
          <a:xfrm rot="5400000">
            <a:off x="32272793" y="21116313"/>
            <a:ext cx="1066798" cy="6407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76" name="TextBox 75"/>
          <p:cNvSpPr txBox="1"/>
          <p:nvPr/>
        </p:nvSpPr>
        <p:spPr>
          <a:xfrm>
            <a:off x="11413738" y="15431999"/>
            <a:ext cx="6159889" cy="461665"/>
          </a:xfrm>
          <a:prstGeom prst="rect">
            <a:avLst/>
          </a:prstGeom>
          <a:noFill/>
        </p:spPr>
        <p:txBody>
          <a:bodyPr wrap="square" rtlCol="0">
            <a:spAutoFit/>
          </a:bodyPr>
          <a:lstStyle/>
          <a:p>
            <a:pPr algn="ctr"/>
            <a:r>
              <a:rPr lang="en-US" sz="2400" b="1" dirty="0" smtClean="0"/>
              <a:t>Platelets collected by apheresis from 1 donor</a:t>
            </a:r>
            <a:endParaRPr lang="en-US" sz="2400" b="1" dirty="0"/>
          </a:p>
        </p:txBody>
      </p:sp>
      <p:sp>
        <p:nvSpPr>
          <p:cNvPr id="81" name="Rectangular Callout 80"/>
          <p:cNvSpPr/>
          <p:nvPr/>
        </p:nvSpPr>
        <p:spPr>
          <a:xfrm>
            <a:off x="914400" y="26746200"/>
            <a:ext cx="6629400" cy="3056971"/>
          </a:xfrm>
          <a:prstGeom prst="wedgeRectCallout">
            <a:avLst>
              <a:gd name="adj1" fmla="val -19519"/>
              <a:gd name="adj2" fmla="val 75319"/>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 </a:t>
            </a:r>
            <a:r>
              <a:rPr lang="en-US" sz="2000" dirty="0"/>
              <a:t>had donated platelets before joining this class, but had done so with a different mentality than the one I have now. When I initially became a donor, I was what we define as an extrinsic donor. I was simply motivated by the material rewards </a:t>
            </a:r>
            <a:r>
              <a:rPr lang="en-US" sz="2000" dirty="0" smtClean="0"/>
              <a:t>…An </a:t>
            </a:r>
            <a:r>
              <a:rPr lang="en-US" sz="2000" dirty="0"/>
              <a:t>intrinsic donor is motivated by the ideals behind the process, wanting </a:t>
            </a:r>
            <a:r>
              <a:rPr lang="en-US" sz="2000" dirty="0">
                <a:latin typeface="Batang" pitchFamily="18" charset="-127"/>
                <a:ea typeface="Batang" pitchFamily="18" charset="-127"/>
              </a:rPr>
              <a:t>to</a:t>
            </a:r>
            <a:r>
              <a:rPr lang="en-US" sz="2000" dirty="0"/>
              <a:t> donate to help others and not themselves. This class helped me personally make the transition myself from extrinsic to </a:t>
            </a:r>
            <a:r>
              <a:rPr lang="en-US" sz="2000" dirty="0" smtClean="0"/>
              <a:t>intrinsic donor.”</a:t>
            </a:r>
            <a:endParaRPr lang="en-US" sz="2000" dirty="0"/>
          </a:p>
        </p:txBody>
      </p:sp>
      <p:sp>
        <p:nvSpPr>
          <p:cNvPr id="86" name="Rounded Rectangular Callout 85"/>
          <p:cNvSpPr/>
          <p:nvPr/>
        </p:nvSpPr>
        <p:spPr>
          <a:xfrm>
            <a:off x="8686800" y="26670000"/>
            <a:ext cx="6315128" cy="3124200"/>
          </a:xfrm>
          <a:prstGeom prst="wedgeRoundRectCallout">
            <a:avLst>
              <a:gd name="adj1" fmla="val 498"/>
              <a:gd name="adj2" fmla="val 82950"/>
              <a:gd name="adj3" fmla="val 1666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Narrow" pitchFamily="34" charset="0"/>
              </a:rPr>
              <a:t>“It created so many connections between different areas of my life. As I came into </a:t>
            </a:r>
            <a:r>
              <a:rPr lang="en-US" sz="2000" b="1" dirty="0" err="1" smtClean="0">
                <a:latin typeface="Arial Narrow" pitchFamily="34" charset="0"/>
              </a:rPr>
              <a:t>Biol</a:t>
            </a:r>
            <a:r>
              <a:rPr lang="en-US" sz="2000" b="1" dirty="0" smtClean="0">
                <a:latin typeface="Arial Narrow" pitchFamily="34" charset="0"/>
              </a:rPr>
              <a:t> 294 knowing almost nothing about platelets, one of the first things I learned was that platelets are used with cancer patients. This created the connection from class to the work I did with the American Cancer Society and to my summer job in colon cancer screening. By finding this common theme, I was able to find purpose, meaning, and importance behind why I wanted to recruit a new platelet donor. “</a:t>
            </a:r>
            <a:endParaRPr lang="en-US" sz="2000" b="1" dirty="0">
              <a:latin typeface="Arial Narrow" pitchFamily="34" charset="0"/>
            </a:endParaRPr>
          </a:p>
        </p:txBody>
      </p:sp>
      <p:sp>
        <p:nvSpPr>
          <p:cNvPr id="2" name="TextBox 1"/>
          <p:cNvSpPr txBox="1"/>
          <p:nvPr/>
        </p:nvSpPr>
        <p:spPr>
          <a:xfrm>
            <a:off x="1174907" y="4196477"/>
            <a:ext cx="41801893" cy="2585323"/>
          </a:xfrm>
          <a:prstGeom prst="rect">
            <a:avLst/>
          </a:prstGeom>
          <a:noFill/>
        </p:spPr>
        <p:txBody>
          <a:bodyPr wrap="none" rtlCol="0">
            <a:spAutoFit/>
          </a:bodyPr>
          <a:lstStyle/>
          <a:p>
            <a:r>
              <a:rPr lang="en-US" sz="5400" i="1" dirty="0"/>
              <a:t>“</a:t>
            </a:r>
            <a:r>
              <a:rPr lang="en-US" sz="5400" b="1" i="1" dirty="0"/>
              <a:t>Last month we collected 241 platelets from 248 donors. We have not collected that much [platelet apheresis donations] since December of 2004</a:t>
            </a:r>
            <a:r>
              <a:rPr lang="en-US" sz="5400" b="1" i="1" dirty="0" smtClean="0"/>
              <a:t>.</a:t>
            </a:r>
          </a:p>
          <a:p>
            <a:r>
              <a:rPr lang="en-US" sz="5400" b="1" i="1" dirty="0" smtClean="0"/>
              <a:t> Please </a:t>
            </a:r>
            <a:r>
              <a:rPr lang="en-US" sz="5400" b="1" i="1" dirty="0"/>
              <a:t>tell your students what a great job they are doing…Amazingly enough, we have been so busy I can justify asking for the addition of a </a:t>
            </a:r>
            <a:r>
              <a:rPr lang="en-US" sz="5400" b="1" i="1" dirty="0" smtClean="0"/>
              <a:t>20</a:t>
            </a:r>
          </a:p>
          <a:p>
            <a:pPr algn="ctr"/>
            <a:r>
              <a:rPr lang="en-US" sz="5400" b="1" i="1" dirty="0" smtClean="0"/>
              <a:t>hour </a:t>
            </a:r>
            <a:r>
              <a:rPr lang="en-US" sz="5400" b="1" i="1" dirty="0"/>
              <a:t>position.” </a:t>
            </a:r>
            <a:r>
              <a:rPr lang="en-US" sz="5400" b="1" i="1" dirty="0" smtClean="0"/>
              <a:t>– </a:t>
            </a:r>
            <a:r>
              <a:rPr lang="en-US" sz="5400" dirty="0" smtClean="0"/>
              <a:t>Lab </a:t>
            </a:r>
            <a:r>
              <a:rPr lang="en-US" sz="5400" dirty="0"/>
              <a:t>Director at UNC Hospitals Blood Donation </a:t>
            </a:r>
            <a:r>
              <a:rPr lang="en-US" sz="5400" dirty="0" smtClean="0"/>
              <a:t>Center</a:t>
            </a:r>
            <a:endParaRPr lang="en-US" sz="5400" dirty="0"/>
          </a:p>
        </p:txBody>
      </p:sp>
      <p:sp>
        <p:nvSpPr>
          <p:cNvPr id="3" name="TextBox 2"/>
          <p:cNvSpPr txBox="1"/>
          <p:nvPr/>
        </p:nvSpPr>
        <p:spPr>
          <a:xfrm>
            <a:off x="1168328" y="21039845"/>
            <a:ext cx="19481872" cy="4154984"/>
          </a:xfrm>
          <a:prstGeom prst="rect">
            <a:avLst/>
          </a:prstGeom>
          <a:noFill/>
        </p:spPr>
        <p:txBody>
          <a:bodyPr wrap="none" rtlCol="0">
            <a:spAutoFit/>
          </a:bodyPr>
          <a:lstStyle/>
          <a:p>
            <a:r>
              <a:rPr lang="en-US" sz="4400" b="1" i="1" dirty="0"/>
              <a:t>“Realizing the impact that my students have made has been personally rewarding</a:t>
            </a:r>
            <a:r>
              <a:rPr lang="en-US" sz="4400" b="1" i="1" dirty="0" smtClean="0"/>
              <a:t>.</a:t>
            </a:r>
          </a:p>
          <a:p>
            <a:r>
              <a:rPr lang="en-US" sz="4400" b="1" i="1" dirty="0" smtClean="0"/>
              <a:t> Their </a:t>
            </a:r>
            <a:r>
              <a:rPr lang="en-US" sz="4400" b="1" i="1" dirty="0"/>
              <a:t>work is sustainable, yet leaves much room for development by </a:t>
            </a:r>
            <a:r>
              <a:rPr lang="en-US" sz="4400" b="1" i="1" dirty="0" smtClean="0"/>
              <a:t>future</a:t>
            </a:r>
          </a:p>
          <a:p>
            <a:r>
              <a:rPr lang="en-US" sz="4400" b="1" i="1" dirty="0" smtClean="0"/>
              <a:t>students</a:t>
            </a:r>
            <a:r>
              <a:rPr lang="en-US" sz="4400" b="1" i="1" dirty="0"/>
              <a:t>. I have achieved my own personal goal of having an army of </a:t>
            </a:r>
            <a:r>
              <a:rPr lang="en-US" sz="4400" b="1" i="1" dirty="0" smtClean="0"/>
              <a:t>recruiters</a:t>
            </a:r>
          </a:p>
          <a:p>
            <a:r>
              <a:rPr lang="en-US" sz="4400" b="1" i="1" dirty="0" smtClean="0"/>
              <a:t>pushing </a:t>
            </a:r>
            <a:r>
              <a:rPr lang="en-US" sz="4400" b="1" i="1" dirty="0"/>
              <a:t>a message about donation that I am passionate about. These </a:t>
            </a:r>
            <a:r>
              <a:rPr lang="en-US" sz="4400" b="1" i="1" dirty="0" smtClean="0"/>
              <a:t>students</a:t>
            </a:r>
          </a:p>
          <a:p>
            <a:r>
              <a:rPr lang="en-US" sz="4400" b="1" i="1" dirty="0" smtClean="0"/>
              <a:t>were </a:t>
            </a:r>
            <a:r>
              <a:rPr lang="en-US" sz="4400" b="1" i="1" dirty="0"/>
              <a:t>enthusiastic about spreading our messages in the community and while </a:t>
            </a:r>
            <a:r>
              <a:rPr lang="en-US" sz="4400" b="1" i="1" dirty="0" smtClean="0"/>
              <a:t>I</a:t>
            </a:r>
          </a:p>
          <a:p>
            <a:r>
              <a:rPr lang="en-US" sz="4400" b="1" i="1" dirty="0" smtClean="0"/>
              <a:t>educated </a:t>
            </a:r>
            <a:r>
              <a:rPr lang="en-US" sz="4400" b="1" i="1" u="sng" dirty="0"/>
              <a:t>them</a:t>
            </a:r>
            <a:r>
              <a:rPr lang="en-US" sz="4400" b="1" i="1" dirty="0"/>
              <a:t>, they educated so many </a:t>
            </a:r>
            <a:r>
              <a:rPr lang="en-US" sz="4400" b="1" i="1" u="sng" dirty="0"/>
              <a:t>others</a:t>
            </a:r>
            <a:r>
              <a:rPr lang="en-US" sz="4400" b="1" i="1" dirty="0"/>
              <a:t>.  “ </a:t>
            </a:r>
            <a:r>
              <a:rPr lang="en-US" sz="4400" b="1" i="1" dirty="0" smtClean="0"/>
              <a:t>- </a:t>
            </a:r>
            <a:r>
              <a:rPr lang="en-US" sz="4400" dirty="0" smtClean="0"/>
              <a:t>Kelly </a:t>
            </a:r>
            <a:r>
              <a:rPr lang="en-US" sz="4400" dirty="0"/>
              <a:t>Hogan, </a:t>
            </a:r>
            <a:r>
              <a:rPr lang="en-US" sz="4400" dirty="0" smtClean="0"/>
              <a:t>Instructor</a:t>
            </a:r>
            <a:endParaRPr lang="en-US" sz="4400" dirty="0"/>
          </a:p>
        </p:txBody>
      </p:sp>
      <p:pic>
        <p:nvPicPr>
          <p:cNvPr id="45" name="Picture 4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4086" y="30828343"/>
            <a:ext cx="785408" cy="1447800"/>
          </a:xfrm>
          <a:prstGeom prst="rect">
            <a:avLst/>
          </a:prstGeom>
        </p:spPr>
      </p:pic>
      <p:pic>
        <p:nvPicPr>
          <p:cNvPr id="47" name="Picture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18800" y="30839228"/>
            <a:ext cx="1179140" cy="1414970"/>
          </a:xfrm>
          <a:prstGeom prst="rect">
            <a:avLst/>
          </a:prstGeom>
        </p:spPr>
      </p:pic>
      <p:pic>
        <p:nvPicPr>
          <p:cNvPr id="48" name="Picture 4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8788744" y="30806571"/>
            <a:ext cx="838200" cy="1545116"/>
          </a:xfrm>
          <a:prstGeom prst="rect">
            <a:avLst/>
          </a:prstGeom>
        </p:spPr>
      </p:pic>
      <p:sp>
        <p:nvSpPr>
          <p:cNvPr id="82" name="Rounded Rectangular Callout 81"/>
          <p:cNvSpPr/>
          <p:nvPr/>
        </p:nvSpPr>
        <p:spPr>
          <a:xfrm flipH="1">
            <a:off x="16154400" y="26670000"/>
            <a:ext cx="4800600" cy="3124200"/>
          </a:xfrm>
          <a:prstGeom prst="wedgeRoundRectCallout">
            <a:avLst>
              <a:gd name="adj1" fmla="val -18513"/>
              <a:gd name="adj2" fmla="val 75427"/>
              <a:gd name="adj3" fmla="val 1666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 </a:t>
            </a:r>
            <a:r>
              <a:rPr lang="en-US" sz="2800" dirty="0"/>
              <a:t>also gained confidence in talking to people about my cause.  The need for platelet donation is so apparent that it makes it easy to become enthusiastic</a:t>
            </a:r>
            <a:r>
              <a:rPr lang="en-US" sz="2800" dirty="0" smtClean="0"/>
              <a:t>.”</a:t>
            </a:r>
            <a:endParaRPr lang="en-US" dirty="0"/>
          </a:p>
        </p:txBody>
      </p:sp>
      <p:cxnSp>
        <p:nvCxnSpPr>
          <p:cNvPr id="106" name="Straight Arrow Connector 105"/>
          <p:cNvCxnSpPr/>
          <p:nvPr/>
        </p:nvCxnSpPr>
        <p:spPr>
          <a:xfrm>
            <a:off x="6761392" y="18277115"/>
            <a:ext cx="1524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6132742" y="18277115"/>
            <a:ext cx="514350" cy="7143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5399317" y="18277115"/>
            <a:ext cx="953904" cy="7676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22097" y="17600840"/>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62167" y="17600840"/>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90817" y="17600840"/>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38517" y="17615497"/>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86217" y="17600840"/>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32969" y="17600840"/>
            <a:ext cx="544820" cy="63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4" name="Straight Arrow Connector 123"/>
          <p:cNvCxnSpPr/>
          <p:nvPr/>
        </p:nvCxnSpPr>
        <p:spPr>
          <a:xfrm flipH="1">
            <a:off x="14376403" y="18286640"/>
            <a:ext cx="12001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flipH="1">
            <a:off x="14695717" y="18286640"/>
            <a:ext cx="457202"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H="1">
            <a:off x="14924317" y="18286640"/>
            <a:ext cx="953904" cy="7676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16143517" y="17677040"/>
            <a:ext cx="1580717" cy="300587"/>
          </a:xfrm>
          <a:prstGeom prst="rect">
            <a:avLst/>
          </a:prstGeom>
          <a:noFill/>
        </p:spPr>
        <p:txBody>
          <a:bodyPr wrap="square" rtlCol="0">
            <a:spAutoFit/>
          </a:bodyPr>
          <a:lstStyle/>
          <a:p>
            <a:r>
              <a:rPr lang="en-US" sz="2400" b="1" dirty="0" smtClean="0"/>
              <a:t>Platelets</a:t>
            </a:r>
            <a:endParaRPr lang="en-US" sz="2400" b="1" dirty="0"/>
          </a:p>
        </p:txBody>
      </p:sp>
      <p:sp>
        <p:nvSpPr>
          <p:cNvPr id="128" name="TextBox 127"/>
          <p:cNvSpPr txBox="1"/>
          <p:nvPr/>
        </p:nvSpPr>
        <p:spPr>
          <a:xfrm>
            <a:off x="13552717" y="18972440"/>
            <a:ext cx="1371600" cy="707886"/>
          </a:xfrm>
          <a:prstGeom prst="rect">
            <a:avLst/>
          </a:prstGeom>
          <a:noFill/>
        </p:spPr>
        <p:txBody>
          <a:bodyPr wrap="square" rtlCol="0">
            <a:spAutoFit/>
          </a:bodyPr>
          <a:lstStyle/>
          <a:p>
            <a:pPr algn="ctr"/>
            <a:r>
              <a:rPr lang="en-US" sz="2000" b="1" dirty="0" smtClean="0"/>
              <a:t>One patient</a:t>
            </a:r>
            <a:endParaRPr lang="en-US" sz="2000" b="1" dirty="0"/>
          </a:p>
        </p:txBody>
      </p:sp>
      <p:cxnSp>
        <p:nvCxnSpPr>
          <p:cNvPr id="129" name="Straight Arrow Connector 128"/>
          <p:cNvCxnSpPr/>
          <p:nvPr/>
        </p:nvCxnSpPr>
        <p:spPr>
          <a:xfrm>
            <a:off x="13924192" y="18286640"/>
            <a:ext cx="1524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a:off x="13295542" y="18286640"/>
            <a:ext cx="514350" cy="7143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12562117" y="18286640"/>
            <a:ext cx="953904" cy="7676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43" name="Picture 104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761378" y="15895865"/>
            <a:ext cx="859028" cy="1447800"/>
          </a:xfrm>
          <a:prstGeom prst="rect">
            <a:avLst/>
          </a:prstGeom>
        </p:spPr>
      </p:pic>
      <p:sp>
        <p:nvSpPr>
          <p:cNvPr id="138" name="Striped Right Arrow 137"/>
          <p:cNvSpPr/>
          <p:nvPr/>
        </p:nvSpPr>
        <p:spPr>
          <a:xfrm rot="-1500000">
            <a:off x="29094080" y="8538610"/>
            <a:ext cx="1310432" cy="6407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140" name="Striped Right Arrow 139"/>
          <p:cNvSpPr/>
          <p:nvPr/>
        </p:nvSpPr>
        <p:spPr>
          <a:xfrm rot="1500000">
            <a:off x="29094080" y="10647718"/>
            <a:ext cx="1310432" cy="6407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141" name="TextBox 140"/>
          <p:cNvSpPr txBox="1"/>
          <p:nvPr/>
        </p:nvSpPr>
        <p:spPr>
          <a:xfrm>
            <a:off x="22506200" y="16169429"/>
            <a:ext cx="6172200" cy="4524315"/>
          </a:xfrm>
          <a:prstGeom prst="rect">
            <a:avLst/>
          </a:prstGeom>
          <a:noFill/>
          <a:ln>
            <a:noFill/>
          </a:ln>
        </p:spPr>
        <p:txBody>
          <a:bodyPr wrap="square" rtlCol="0">
            <a:spAutoFit/>
          </a:bodyPr>
          <a:lstStyle/>
          <a:p>
            <a:pPr marL="571500" indent="-571500">
              <a:buFont typeface="Arial" pitchFamily="34" charset="0"/>
              <a:buChar char="•"/>
            </a:pPr>
            <a:r>
              <a:rPr lang="en-US" sz="3600" dirty="0"/>
              <a:t>Made YouTube recruitment          videos</a:t>
            </a:r>
          </a:p>
          <a:p>
            <a:pPr marL="571500" indent="-571500">
              <a:buFont typeface="Arial" pitchFamily="34" charset="0"/>
              <a:buChar char="•"/>
            </a:pPr>
            <a:r>
              <a:rPr lang="en-US" sz="3600" dirty="0" smtClean="0"/>
              <a:t>Held challenges between large classes</a:t>
            </a:r>
          </a:p>
          <a:p>
            <a:pPr marL="571500" indent="-571500">
              <a:buFont typeface="Arial" pitchFamily="34" charset="0"/>
              <a:buChar char="•"/>
            </a:pPr>
            <a:r>
              <a:rPr lang="en-US" sz="3600" dirty="0" smtClean="0"/>
              <a:t>Visited student organization meetings, email blast</a:t>
            </a:r>
          </a:p>
          <a:p>
            <a:pPr marL="571500" indent="-571500">
              <a:buFont typeface="Arial" pitchFamily="34" charset="0"/>
              <a:buChar char="•"/>
            </a:pPr>
            <a:r>
              <a:rPr lang="en-US" sz="3600" dirty="0" smtClean="0"/>
              <a:t>Education programs for RAs in dorms</a:t>
            </a:r>
            <a:endParaRPr lang="en-US" sz="3600" dirty="0"/>
          </a:p>
        </p:txBody>
      </p:sp>
      <p:sp>
        <p:nvSpPr>
          <p:cNvPr id="142" name="TextBox 141"/>
          <p:cNvSpPr txBox="1"/>
          <p:nvPr/>
        </p:nvSpPr>
        <p:spPr>
          <a:xfrm>
            <a:off x="29754725" y="16512329"/>
            <a:ext cx="6172200" cy="4524315"/>
          </a:xfrm>
          <a:prstGeom prst="rect">
            <a:avLst/>
          </a:prstGeom>
          <a:noFill/>
          <a:ln>
            <a:noFill/>
          </a:ln>
        </p:spPr>
        <p:txBody>
          <a:bodyPr wrap="square" rtlCol="0">
            <a:spAutoFit/>
          </a:bodyPr>
          <a:lstStyle/>
          <a:p>
            <a:pPr marL="571500" indent="-571500">
              <a:buFont typeface="Arial" pitchFamily="34" charset="0"/>
              <a:buChar char="•"/>
            </a:pPr>
            <a:r>
              <a:rPr lang="en-US" sz="3600" dirty="0" smtClean="0"/>
              <a:t>Visited Farmer Markets</a:t>
            </a:r>
          </a:p>
          <a:p>
            <a:pPr marL="571500" indent="-571500">
              <a:buFont typeface="Arial" pitchFamily="34" charset="0"/>
              <a:buChar char="•"/>
            </a:pPr>
            <a:endParaRPr lang="en-US" sz="3600" dirty="0" smtClean="0"/>
          </a:p>
          <a:p>
            <a:pPr marL="571500" indent="-571500">
              <a:buFont typeface="Arial" pitchFamily="34" charset="0"/>
              <a:buChar char="•"/>
            </a:pPr>
            <a:r>
              <a:rPr lang="en-US" sz="3600" dirty="0" smtClean="0"/>
              <a:t>Held information sessions with  high school students</a:t>
            </a:r>
          </a:p>
          <a:p>
            <a:pPr marL="571500" indent="-571500">
              <a:buFont typeface="Arial" pitchFamily="34" charset="0"/>
              <a:buChar char="•"/>
            </a:pPr>
            <a:endParaRPr lang="en-US" sz="3600" dirty="0" smtClean="0"/>
          </a:p>
          <a:p>
            <a:pPr marL="571500" indent="-571500">
              <a:buFont typeface="Arial" pitchFamily="34" charset="0"/>
              <a:buChar char="•"/>
            </a:pPr>
            <a:r>
              <a:rPr lang="en-US" sz="3600" dirty="0" smtClean="0"/>
              <a:t>Promoted at American Cancer Society walk</a:t>
            </a:r>
          </a:p>
          <a:p>
            <a:pPr marL="571500" indent="-571500">
              <a:buFont typeface="Arial" pitchFamily="34" charset="0"/>
              <a:buChar char="•"/>
            </a:pPr>
            <a:endParaRPr lang="en-US" sz="3600" dirty="0" smtClean="0"/>
          </a:p>
        </p:txBody>
      </p:sp>
      <p:sp>
        <p:nvSpPr>
          <p:cNvPr id="143" name="TextBox 142"/>
          <p:cNvSpPr txBox="1"/>
          <p:nvPr/>
        </p:nvSpPr>
        <p:spPr>
          <a:xfrm>
            <a:off x="36859028" y="16542265"/>
            <a:ext cx="6172200" cy="4524315"/>
          </a:xfrm>
          <a:prstGeom prst="rect">
            <a:avLst/>
          </a:prstGeom>
          <a:noFill/>
          <a:ln>
            <a:noFill/>
          </a:ln>
        </p:spPr>
        <p:txBody>
          <a:bodyPr wrap="square" rtlCol="0">
            <a:spAutoFit/>
          </a:bodyPr>
          <a:lstStyle/>
          <a:p>
            <a:pPr marL="571500" indent="-571500">
              <a:buFont typeface="Arial" pitchFamily="34" charset="0"/>
              <a:buChar char="•"/>
            </a:pPr>
            <a:r>
              <a:rPr lang="en-US" sz="3600" dirty="0" smtClean="0"/>
              <a:t>Recruitment tables at Starbucks</a:t>
            </a:r>
          </a:p>
          <a:p>
            <a:pPr marL="571500" indent="-571500">
              <a:buFont typeface="Arial" pitchFamily="34" charset="0"/>
              <a:buChar char="•"/>
            </a:pPr>
            <a:endParaRPr lang="en-US" sz="3600" dirty="0" smtClean="0"/>
          </a:p>
          <a:p>
            <a:pPr marL="571500" indent="-571500">
              <a:buFont typeface="Arial" pitchFamily="34" charset="0"/>
              <a:buChar char="•"/>
            </a:pPr>
            <a:r>
              <a:rPr lang="en-US" sz="3600" dirty="0" smtClean="0"/>
              <a:t>Talked at lab meetings</a:t>
            </a:r>
          </a:p>
          <a:p>
            <a:pPr marL="571500" indent="-571500">
              <a:buFont typeface="Arial" pitchFamily="34" charset="0"/>
              <a:buChar char="•"/>
            </a:pPr>
            <a:endParaRPr lang="en-US" sz="3600" dirty="0" smtClean="0"/>
          </a:p>
          <a:p>
            <a:pPr marL="571500" indent="-571500">
              <a:buFont typeface="Arial" pitchFamily="34" charset="0"/>
              <a:buChar char="•"/>
            </a:pPr>
            <a:r>
              <a:rPr lang="en-US" sz="3600" dirty="0" smtClean="0"/>
              <a:t>Parking lot flier blitz</a:t>
            </a:r>
          </a:p>
          <a:p>
            <a:pPr marL="571500" indent="-571500">
              <a:buFontTx/>
              <a:buChar char="-"/>
            </a:pPr>
            <a:endParaRPr lang="en-US" sz="3600" i="1" dirty="0" smtClean="0"/>
          </a:p>
          <a:p>
            <a:pPr marL="571500" indent="-571500">
              <a:buFontTx/>
              <a:buChar char="-"/>
            </a:pPr>
            <a:endParaRPr lang="en-US" sz="3600" i="1" dirty="0"/>
          </a:p>
        </p:txBody>
      </p:sp>
      <p:sp>
        <p:nvSpPr>
          <p:cNvPr id="145" name="Striped Right Arrow 144"/>
          <p:cNvSpPr/>
          <p:nvPr/>
        </p:nvSpPr>
        <p:spPr>
          <a:xfrm rot="2700000">
            <a:off x="26722353" y="21178937"/>
            <a:ext cx="1243924" cy="6407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146" name="Striped Right Arrow 145"/>
          <p:cNvSpPr/>
          <p:nvPr/>
        </p:nvSpPr>
        <p:spPr>
          <a:xfrm rot="18900000" flipH="1">
            <a:off x="37333203" y="21159887"/>
            <a:ext cx="1243924" cy="6407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147" name="TextBox 146"/>
          <p:cNvSpPr txBox="1"/>
          <p:nvPr/>
        </p:nvSpPr>
        <p:spPr>
          <a:xfrm>
            <a:off x="22457229" y="25519822"/>
            <a:ext cx="20807863" cy="7540526"/>
          </a:xfrm>
          <a:prstGeom prst="rect">
            <a:avLst/>
          </a:prstGeom>
          <a:noFill/>
        </p:spPr>
        <p:txBody>
          <a:bodyPr wrap="square" rtlCol="0">
            <a:spAutoFit/>
          </a:bodyPr>
          <a:lstStyle/>
          <a:p>
            <a:pPr algn="ctr"/>
            <a:r>
              <a:rPr lang="en-US" sz="3600" b="1" dirty="0"/>
              <a:t>*COURSE OBJECTIVES</a:t>
            </a:r>
            <a:endParaRPr lang="en-US" sz="3600" dirty="0"/>
          </a:p>
          <a:p>
            <a:pPr marL="514350" indent="-514350">
              <a:buFont typeface="+mj-lt"/>
              <a:buAutoNum type="arabicPeriod"/>
            </a:pPr>
            <a:r>
              <a:rPr lang="en-US" sz="3200" dirty="0" smtClean="0"/>
              <a:t>Define </a:t>
            </a:r>
            <a:r>
              <a:rPr lang="en-US" sz="3200" dirty="0"/>
              <a:t>service learning.</a:t>
            </a:r>
          </a:p>
          <a:p>
            <a:pPr marL="514350" indent="-514350">
              <a:buFont typeface="+mj-lt"/>
              <a:buAutoNum type="arabicPeriod"/>
            </a:pPr>
            <a:r>
              <a:rPr lang="en-US" sz="3200" dirty="0" smtClean="0"/>
              <a:t>Compare/contrast </a:t>
            </a:r>
            <a:r>
              <a:rPr lang="en-US" sz="3200" dirty="0"/>
              <a:t>intrinsic vs. extrinsic donors and their motivations.</a:t>
            </a:r>
          </a:p>
          <a:p>
            <a:pPr marL="514350" indent="-514350">
              <a:buFont typeface="+mj-lt"/>
              <a:buAutoNum type="arabicPeriod"/>
            </a:pPr>
            <a:r>
              <a:rPr lang="en-US" sz="3200" dirty="0" smtClean="0"/>
              <a:t>Describe </a:t>
            </a:r>
            <a:r>
              <a:rPr lang="en-US" sz="3200" dirty="0"/>
              <a:t>the platelet donation process. Evaluate the need for donors.</a:t>
            </a:r>
          </a:p>
          <a:p>
            <a:pPr marL="514350" indent="-514350">
              <a:buFont typeface="+mj-lt"/>
              <a:buAutoNum type="arabicPeriod"/>
            </a:pPr>
            <a:r>
              <a:rPr lang="en-US" sz="3200" dirty="0" smtClean="0"/>
              <a:t>Define </a:t>
            </a:r>
            <a:r>
              <a:rPr lang="en-US" sz="3200" dirty="0"/>
              <a:t>the four P’s (price, place, product, promotion) for </a:t>
            </a:r>
            <a:r>
              <a:rPr lang="en-US" sz="3200" dirty="0" smtClean="0"/>
              <a:t>the social </a:t>
            </a:r>
            <a:r>
              <a:rPr lang="en-US" sz="3200" dirty="0"/>
              <a:t>marketing </a:t>
            </a:r>
            <a:r>
              <a:rPr lang="en-US" sz="3200" dirty="0" smtClean="0"/>
              <a:t>of blood donation. </a:t>
            </a:r>
            <a:r>
              <a:rPr lang="en-US" sz="3200" dirty="0"/>
              <a:t>Design and create </a:t>
            </a:r>
            <a:r>
              <a:rPr lang="en-US" sz="3200" dirty="0" smtClean="0"/>
              <a:t>  targeted </a:t>
            </a:r>
            <a:r>
              <a:rPr lang="en-US" sz="3200" dirty="0"/>
              <a:t>promotional products for platelet </a:t>
            </a:r>
            <a:r>
              <a:rPr lang="en-US" sz="3200" dirty="0" smtClean="0"/>
              <a:t>donation using  no more than $100.</a:t>
            </a:r>
            <a:endParaRPr lang="en-US" sz="3200" dirty="0"/>
          </a:p>
          <a:p>
            <a:pPr marL="514350" indent="-514350">
              <a:buFont typeface="+mj-lt"/>
              <a:buAutoNum type="arabicPeriod"/>
            </a:pPr>
            <a:r>
              <a:rPr lang="en-US" sz="3200" dirty="0" smtClean="0"/>
              <a:t>Distinguish </a:t>
            </a:r>
            <a:r>
              <a:rPr lang="en-US" sz="3200" dirty="0"/>
              <a:t>platelet and red blood cell </a:t>
            </a:r>
            <a:r>
              <a:rPr lang="en-US" sz="3200" dirty="0" smtClean="0"/>
              <a:t>function/cell </a:t>
            </a:r>
            <a:r>
              <a:rPr lang="en-US" sz="3200" dirty="0"/>
              <a:t>biology. Explain how cell surface factors (HLA </a:t>
            </a:r>
            <a:r>
              <a:rPr lang="en-US" sz="3200" dirty="0" smtClean="0"/>
              <a:t>and/or ABO</a:t>
            </a:r>
            <a:r>
              <a:rPr lang="en-US" sz="3200" dirty="0"/>
              <a:t>) define how donors and recipients are </a:t>
            </a:r>
            <a:r>
              <a:rPr lang="en-US" sz="3200" dirty="0" smtClean="0"/>
              <a:t>matched for both platelets and red blood cells.</a:t>
            </a:r>
            <a:endParaRPr lang="en-US" sz="3200" dirty="0"/>
          </a:p>
          <a:p>
            <a:pPr marL="514350" indent="-514350">
              <a:buFont typeface="+mj-lt"/>
              <a:buAutoNum type="arabicPeriod"/>
            </a:pPr>
            <a:r>
              <a:rPr lang="en-US" sz="3200" dirty="0" smtClean="0"/>
              <a:t>Discuss </a:t>
            </a:r>
            <a:r>
              <a:rPr lang="en-US" sz="3200" dirty="0"/>
              <a:t>differences between four major types of leukemia (ALL, AML, CLL, CML) and the need for bone marrow donation in these patients.</a:t>
            </a:r>
          </a:p>
          <a:p>
            <a:pPr marL="514350" indent="-514350">
              <a:buFont typeface="+mj-lt"/>
              <a:buAutoNum type="arabicPeriod"/>
            </a:pPr>
            <a:r>
              <a:rPr lang="en-US" sz="3200" dirty="0" smtClean="0"/>
              <a:t>Describe </a:t>
            </a:r>
            <a:r>
              <a:rPr lang="en-US" sz="3200" dirty="0"/>
              <a:t>the genetics of HLA haplotypes and the biology of bone marrow </a:t>
            </a:r>
            <a:r>
              <a:rPr lang="en-US" sz="3200" dirty="0" smtClean="0"/>
              <a:t>matching using </a:t>
            </a:r>
            <a:r>
              <a:rPr lang="en-US" sz="3200" dirty="0"/>
              <a:t>HLA markers.</a:t>
            </a:r>
          </a:p>
          <a:p>
            <a:pPr marL="514350" indent="-514350">
              <a:buFont typeface="+mj-lt"/>
              <a:buAutoNum type="arabicPeriod"/>
            </a:pPr>
            <a:r>
              <a:rPr lang="en-US" sz="3200" dirty="0" smtClean="0"/>
              <a:t>Describe </a:t>
            </a:r>
            <a:r>
              <a:rPr lang="en-US" sz="3200" dirty="0"/>
              <a:t>the bone marrow donation process, distinguishing between apheresis and needle biopsy.</a:t>
            </a:r>
          </a:p>
          <a:p>
            <a:pPr marL="514350" indent="-514350">
              <a:buFont typeface="+mj-lt"/>
              <a:buAutoNum type="arabicPeriod"/>
            </a:pPr>
            <a:r>
              <a:rPr lang="en-US" sz="3200" dirty="0" smtClean="0"/>
              <a:t>Reflect </a:t>
            </a:r>
            <a:r>
              <a:rPr lang="en-US" sz="3200" dirty="0"/>
              <a:t>on how your service </a:t>
            </a:r>
            <a:r>
              <a:rPr lang="en-US" sz="3200" dirty="0" smtClean="0"/>
              <a:t>at blood drives, the hospital, and educational promotional events affected </a:t>
            </a:r>
            <a:r>
              <a:rPr lang="en-US" sz="3200" dirty="0"/>
              <a:t>your understanding of the biology of blood components and the need for donors.</a:t>
            </a:r>
          </a:p>
          <a:p>
            <a:pPr marL="514350" indent="-514350">
              <a:buFont typeface="+mj-lt"/>
              <a:buAutoNum type="arabicPeriod"/>
            </a:pPr>
            <a:endParaRPr lang="en-US" sz="3200" dirty="0"/>
          </a:p>
        </p:txBody>
      </p:sp>
    </p:spTree>
    <p:extLst>
      <p:ext uri="{BB962C8B-B14F-4D97-AF65-F5344CB8AC3E}">
        <p14:creationId xmlns:p14="http://schemas.microsoft.com/office/powerpoint/2010/main" val="980543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966</Words>
  <Application>Microsoft Office PowerPoint</Application>
  <PresentationFormat>Custom</PresentationFormat>
  <Paragraphs>82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Kelly A. Hogan</cp:lastModifiedBy>
  <cp:revision>24</cp:revision>
  <dcterms:created xsi:type="dcterms:W3CDTF">2011-09-15T02:38:19Z</dcterms:created>
  <dcterms:modified xsi:type="dcterms:W3CDTF">2011-09-22T15:49:22Z</dcterms:modified>
</cp:coreProperties>
</file>